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250" r:id="rId1"/>
  </p:sldMasterIdLst>
  <p:notesMasterIdLst>
    <p:notesMasterId r:id="rId9"/>
  </p:notesMasterIdLst>
  <p:handoutMasterIdLst>
    <p:handoutMasterId r:id="rId10"/>
  </p:handoutMasterIdLst>
  <p:sldIdLst>
    <p:sldId id="570" r:id="rId2"/>
    <p:sldId id="572" r:id="rId3"/>
    <p:sldId id="573" r:id="rId4"/>
    <p:sldId id="574" r:id="rId5"/>
    <p:sldId id="575" r:id="rId6"/>
    <p:sldId id="576" r:id="rId7"/>
    <p:sldId id="577" r:id="rId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68" userDrawn="1">
          <p15:clr>
            <a:srgbClr val="A4A3A4"/>
          </p15:clr>
        </p15:guide>
        <p15:guide id="2" pos="2904"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00"/>
    <a:srgbClr val="FF9300"/>
    <a:srgbClr val="F2545A"/>
    <a:srgbClr val="FFB7B0"/>
    <a:srgbClr val="D6D3CC"/>
    <a:srgbClr val="00D012"/>
    <a:srgbClr val="EA9976"/>
    <a:srgbClr val="8D8D8D"/>
    <a:srgbClr val="24313A"/>
    <a:srgbClr val="65ACD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40"/>
    <p:restoredTop sz="95646" autoAdjust="0"/>
  </p:normalViewPr>
  <p:slideViewPr>
    <p:cSldViewPr snapToGrid="0" snapToObjects="1" showGuides="1">
      <p:cViewPr varScale="1">
        <p:scale>
          <a:sx n="139" d="100"/>
          <a:sy n="139" d="100"/>
        </p:scale>
        <p:origin x="176" y="472"/>
      </p:cViewPr>
      <p:guideLst>
        <p:guide orient="horz" pos="1668"/>
        <p:guide pos="2904"/>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152" d="100"/>
        <a:sy n="152" d="100"/>
      </p:scale>
      <p:origin x="0" y="0"/>
    </p:cViewPr>
  </p:sorterViewPr>
  <p:notesViewPr>
    <p:cSldViewPr snapToGrid="0" snapToObjects="1" showGuides="1">
      <p:cViewPr varScale="1">
        <p:scale>
          <a:sx n="94" d="100"/>
          <a:sy n="94" d="100"/>
        </p:scale>
        <p:origin x="3752" y="1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9F6CA9C-5D53-EA41-8A37-B6650DBCB74E}" type="datetimeFigureOut">
              <a:rPr lang="en-US" smtClean="0"/>
              <a:t>11/19/22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146750C-8C4B-404A-BDF0-2CBD43D3CE8D}" type="slidenum">
              <a:rPr lang="en-US" smtClean="0"/>
              <a:t>‹#›</a:t>
            </a:fld>
            <a:endParaRPr lang="en-US"/>
          </a:p>
        </p:txBody>
      </p:sp>
    </p:spTree>
    <p:extLst>
      <p:ext uri="{BB962C8B-B14F-4D97-AF65-F5344CB8AC3E}">
        <p14:creationId xmlns:p14="http://schemas.microsoft.com/office/powerpoint/2010/main" val="1147340930"/>
      </p:ext>
    </p:extLst>
  </p:cSld>
  <p:clrMap bg1="lt1" tx1="dk1" bg2="lt2" tx2="dk2" accent1="accent1" accent2="accent2" accent3="accent3" accent4="accent4" accent5="accent5" accent6="accent6" hlink="hlink" folHlink="folHlink"/>
  <p:hf hdr="0" ftr="0" dt="0"/>
</p:handoutMaster>
</file>

<file path=ppt/media/image1.JPG>
</file>

<file path=ppt/media/image1.png>
</file>

<file path=ppt/media/image2.JPG>
</file>

<file path=ppt/media/image27.png>
</file>

<file path=ppt/media/image28.png>
</file>

<file path=ppt/media/image29.png>
</file>

<file path=ppt/media/image3.png>
</file>

<file path=ppt/media/image30.pn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62551E-C073-0C45-B697-ADFF7C4EFE7E}" type="datetimeFigureOut">
              <a:rPr lang="en-US" smtClean="0"/>
              <a:t>11/19/22</a:t>
            </a:fld>
            <a:endParaRPr lang="en-US"/>
          </a:p>
        </p:txBody>
      </p:sp>
      <p:sp>
        <p:nvSpPr>
          <p:cNvPr id="4" name="Slide Image Placeholder 3"/>
          <p:cNvSpPr>
            <a:spLocks noGrp="1" noRot="1" noChangeAspect="1"/>
          </p:cNvSpPr>
          <p:nvPr>
            <p:ph type="sldImg" idx="2"/>
          </p:nvPr>
        </p:nvSpPr>
        <p:spPr>
          <a:xfrm>
            <a:off x="685800" y="585778"/>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3843332"/>
            <a:ext cx="5486400" cy="471489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0C4DBB-7B86-4B46-8500-B0F5F1A153BD}" type="slidenum">
              <a:rPr lang="en-US" smtClean="0"/>
              <a:t>‹#›</a:t>
            </a:fld>
            <a:endParaRPr lang="en-US"/>
          </a:p>
        </p:txBody>
      </p:sp>
    </p:spTree>
    <p:extLst>
      <p:ext uri="{BB962C8B-B14F-4D97-AF65-F5344CB8AC3E}">
        <p14:creationId xmlns:p14="http://schemas.microsoft.com/office/powerpoint/2010/main" val="9931286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585788"/>
            <a:ext cx="54864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min)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Optical systems are composed of three elementary blocks: A source that radiates light, a sample through which light propagates, and a detector that measures the light. All optical systems have variations of this setup.</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Sources can be individual LEDs or lasers. Or you can use an array of LEDs and lasers at different locations. Or you can use digital micromirrors (array of toggles) to manipulate the LED or laser light to project patterns.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Analogously, you have detectors that measure light. You can have single photodiodes, or have them connected in an array. Cameras do a similar thing—they capture light through a small lens using a tiny array of microscopic detectors.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[click] So what happens as light goes through this media?</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Light can reflect off the surface of the tissue. The index of refraction can be used to determine how much the path of light is bent as it transitions from one medium to another.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If a photon enters the turbid media, it can be absorbed (depending on the component concentrations of the media).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 NIR range, things like water, hemoglobin, and lipids are the main absorption components.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And we use the value of </a:t>
                </a:r>
                <a:r>
                  <a:rPr lang="en-US" dirty="0" err="1"/>
                  <a:t>mua</a:t>
                </a:r>
                <a:r>
                  <a:rPr lang="en-US" dirty="0"/>
                  <a:t>, the inverse of the average path length traveled prior to being absorbed, as the metric.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Light can also scatter as it enters.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It can scatter and then be absorbed</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It can scatter and exit the medium (and if we place a detector there, then we can detect it)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And it can scatter and make its back to the surface from which it entered.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And we use the value of </a:t>
                </a:r>
                <a:r>
                  <a:rPr lang="en-US" dirty="0" err="1"/>
                  <a:t>mus</a:t>
                </a:r>
                <a:r>
                  <a:rPr lang="en-US" dirty="0"/>
                  <a:t>, the inverse of the distance between scattering events, as the metric.</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We also use </a:t>
                </a:r>
                <a:r>
                  <a:rPr lang="en-US" dirty="0" err="1"/>
                  <a:t>mus</a:t>
                </a:r>
                <a:r>
                  <a:rPr lang="en-US" dirty="0"/>
                  <a:t>’, which accounts for the forward motion of photons. Mus’ describes the inverse length at which the directionality of the photon propagation in tissue has been randomized due to multiple scattering events.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Why is this important?!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Well, the measured light, in combination with the known type of source, allows for the determination of biological structure and function of the tissue is just went through.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For example, we can determine concentration of </a:t>
                </a:r>
                <a:r>
                  <a:rPr lang="en-US" dirty="0" err="1"/>
                  <a:t>hemoglobine</a:t>
                </a:r>
                <a:r>
                  <a:rPr lang="en-US" dirty="0"/>
                  <a:t> in tissue from particular wavelengths.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From this, we can infer parameters such as total hemoglobin concentration (</a:t>
                </a:r>
                <a:r>
                  <a:rPr lang="en-US" sz="1200" i="0" kern="1200">
                    <a:solidFill>
                      <a:schemeClr val="tx1"/>
                    </a:solidFill>
                    <a:effectLst/>
                    <a:latin typeface="+mn-lt"/>
                    <a:ea typeface="+mn-ea"/>
                    <a:cs typeface="+mn-cs"/>
                  </a:rPr>
                  <a:t>𝑇𝐻𝐶=𝐻𝑏𝑅+𝐻𝑏𝑂_2</a:t>
                </a:r>
                <a:r>
                  <a:rPr lang="en-US" sz="1200" kern="1200" dirty="0">
                    <a:solidFill>
                      <a:schemeClr val="tx1"/>
                    </a:solidFill>
                    <a:effectLst/>
                    <a:latin typeface="+mn-lt"/>
                    <a:ea typeface="+mn-ea"/>
                    <a:cs typeface="+mn-cs"/>
                  </a:rPr>
                  <a:t>) and tissue oxygen saturation (</a:t>
                </a:r>
                <a:r>
                  <a:rPr lang="en-US" sz="1200" i="0" kern="1200">
                    <a:solidFill>
                      <a:schemeClr val="tx1"/>
                    </a:solidFill>
                    <a:effectLst/>
                    <a:latin typeface="+mn-lt"/>
                    <a:ea typeface="+mn-ea"/>
                    <a:cs typeface="+mn-cs"/>
                  </a:rPr>
                  <a:t>𝑆〖𝑡𝑂〗_2=  〖𝐻𝑏𝑂_2〗∕〖(𝐻𝑏𝑅+ 𝐻𝑏𝑂_2)〗</a:t>
                </a:r>
                <a:r>
                  <a:rPr lang="en-US" sz="1200" kern="1200" dirty="0">
                    <a:solidFill>
                      <a:schemeClr val="tx1"/>
                    </a:solidFill>
                    <a:effectLst/>
                    <a:latin typeface="+mn-lt"/>
                    <a:ea typeface="+mn-ea"/>
                    <a:cs typeface="+mn-cs"/>
                  </a:rPr>
                  <a:t>)</a:t>
                </a: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mc:Fallback>
      </mc:AlternateContent>
      <p:sp>
        <p:nvSpPr>
          <p:cNvPr id="4" name="Slide Number Placeholder 3"/>
          <p:cNvSpPr>
            <a:spLocks noGrp="1"/>
          </p:cNvSpPr>
          <p:nvPr>
            <p:ph type="sldNum" sz="quarter" idx="5"/>
          </p:nvPr>
        </p:nvSpPr>
        <p:spPr/>
        <p:txBody>
          <a:bodyPr/>
          <a:lstStyle/>
          <a:p>
            <a:fld id="{6D0C4DBB-7B86-4B46-8500-B0F5F1A153BD}" type="slidenum">
              <a:rPr lang="en-US" smtClean="0"/>
              <a:t>1</a:t>
            </a:fld>
            <a:endParaRPr lang="en-US"/>
          </a:p>
        </p:txBody>
      </p:sp>
    </p:spTree>
    <p:extLst>
      <p:ext uri="{BB962C8B-B14F-4D97-AF65-F5344CB8AC3E}">
        <p14:creationId xmlns:p14="http://schemas.microsoft.com/office/powerpoint/2010/main" val="38609658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049274" y="2719448"/>
            <a:ext cx="7063740" cy="632065"/>
          </a:xfrm>
        </p:spPr>
        <p:txBody>
          <a:bodyPr>
            <a:normAutofit/>
          </a:bodyPr>
          <a:lstStyle>
            <a:lvl1pPr marL="0" indent="0" algn="ctr">
              <a:buNone/>
              <a:defRPr sz="1500" baseline="0">
                <a:solidFill>
                  <a:schemeClr val="tx1">
                    <a:lumMod val="85000"/>
                  </a:schemeClr>
                </a:solidFill>
                <a:latin typeface="Arial" panose="020B0604020202020204" pitchFamily="34" charset="0"/>
                <a:cs typeface="Arial" panose="020B0604020202020204" pitchFamily="34" charset="0"/>
              </a:defRPr>
            </a:lvl1pPr>
            <a:lvl2pPr marL="342900" indent="0" algn="ctr">
              <a:buNone/>
              <a:defRPr sz="1500"/>
            </a:lvl2pPr>
            <a:lvl3pPr marL="685800" indent="0" algn="ctr">
              <a:buNone/>
              <a:defRPr sz="15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dirty="0"/>
              <a:t>Click to edit Master subtitle style</a:t>
            </a:r>
          </a:p>
        </p:txBody>
      </p:sp>
      <p:sp>
        <p:nvSpPr>
          <p:cNvPr id="11" name="Title 10">
            <a:extLst>
              <a:ext uri="{FF2B5EF4-FFF2-40B4-BE49-F238E27FC236}">
                <a16:creationId xmlns:a16="http://schemas.microsoft.com/office/drawing/2014/main" id="{87F8560E-2AC4-934F-8AED-FE6A0795C867}"/>
              </a:ext>
            </a:extLst>
          </p:cNvPr>
          <p:cNvSpPr>
            <a:spLocks noGrp="1"/>
          </p:cNvSpPr>
          <p:nvPr>
            <p:ph type="title"/>
          </p:nvPr>
        </p:nvSpPr>
        <p:spPr>
          <a:xfrm>
            <a:off x="946404" y="1117468"/>
            <a:ext cx="7269480" cy="1236516"/>
          </a:xfrm>
        </p:spPr>
        <p:txBody>
          <a:bodyPr/>
          <a:lstStyle>
            <a:lvl1pPr algn="ctr">
              <a:defRPr>
                <a:latin typeface="Arial" panose="020B0604020202020204" pitchFamily="34" charset="0"/>
                <a:cs typeface="Arial" panose="020B0604020202020204" pitchFamily="34" charset="0"/>
              </a:defRPr>
            </a:lvl1pPr>
          </a:lstStyle>
          <a:p>
            <a:r>
              <a:rPr lang="en-US" dirty="0"/>
              <a:t>Click to edit Master title style</a:t>
            </a:r>
          </a:p>
        </p:txBody>
      </p:sp>
      <p:sp>
        <p:nvSpPr>
          <p:cNvPr id="15" name="Rectangle 14">
            <a:extLst>
              <a:ext uri="{FF2B5EF4-FFF2-40B4-BE49-F238E27FC236}">
                <a16:creationId xmlns:a16="http://schemas.microsoft.com/office/drawing/2014/main" id="{16B5E840-C780-E647-978D-1D660ECAD528}"/>
              </a:ext>
            </a:extLst>
          </p:cNvPr>
          <p:cNvSpPr/>
          <p:nvPr userDrawn="1"/>
        </p:nvSpPr>
        <p:spPr>
          <a:xfrm>
            <a:off x="342900" y="0"/>
            <a:ext cx="8801100" cy="27432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0" y="0"/>
            <a:ext cx="342900" cy="5143500"/>
          </a:xfrm>
          <a:prstGeom prst="rect">
            <a:avLst/>
          </a:prstGeom>
          <a:solidFill>
            <a:schemeClr val="accent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936" y="342902"/>
            <a:ext cx="2400300" cy="1200148"/>
          </a:xfrm>
        </p:spPr>
        <p:txBody>
          <a:bodyPr anchor="b">
            <a:normAutofit/>
          </a:bodyPr>
          <a:lstStyle>
            <a:lvl1pPr>
              <a:defRPr sz="2100" b="0" baseline="0"/>
            </a:lvl1pPr>
          </a:lstStyle>
          <a:p>
            <a:r>
              <a:rPr lang="en-US" dirty="0"/>
              <a:t>Click to edit Master title style</a:t>
            </a:r>
          </a:p>
        </p:txBody>
      </p:sp>
      <p:sp>
        <p:nvSpPr>
          <p:cNvPr id="3" name="Content Placeholder 2"/>
          <p:cNvSpPr>
            <a:spLocks noGrp="1"/>
          </p:cNvSpPr>
          <p:nvPr>
            <p:ph idx="1"/>
          </p:nvPr>
        </p:nvSpPr>
        <p:spPr>
          <a:xfrm>
            <a:off x="3378200" y="342902"/>
            <a:ext cx="4559300" cy="4286249"/>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30936" y="1574802"/>
            <a:ext cx="2400300" cy="3054350"/>
          </a:xfrm>
        </p:spPr>
        <p:txBody>
          <a:bodyPr>
            <a:normAutofit/>
          </a:bodyPr>
          <a:lstStyle>
            <a:lvl1pPr marL="0" indent="0">
              <a:lnSpc>
                <a:spcPct val="114000"/>
              </a:lnSpc>
              <a:spcBef>
                <a:spcPts val="600"/>
              </a:spcBef>
              <a:buNone/>
              <a:defRPr sz="975"/>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pPr algn="l"/>
            <a:r>
              <a:rPr lang="en-US"/>
              <a:t>Morris Vanegas</a:t>
            </a:r>
            <a:endParaRPr lang="en-US" dirty="0"/>
          </a:p>
        </p:txBody>
      </p:sp>
      <p:sp>
        <p:nvSpPr>
          <p:cNvPr id="6" name="Footer Placeholder 5"/>
          <p:cNvSpPr>
            <a:spLocks noGrp="1"/>
          </p:cNvSpPr>
          <p:nvPr>
            <p:ph type="ftr" sz="quarter" idx="11"/>
          </p:nvPr>
        </p:nvSpPr>
        <p:spPr/>
        <p:txBody>
          <a:bodyPr/>
          <a:lstStyle/>
          <a:p>
            <a:r>
              <a:rPr lang="en-US"/>
              <a:t>PhD Proposal</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829050"/>
            <a:ext cx="8469630" cy="131445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3943350"/>
            <a:ext cx="7486650" cy="685800"/>
          </a:xfrm>
        </p:spPr>
        <p:txBody>
          <a:bodyPr anchor="b">
            <a:normAutofit/>
          </a:bodyPr>
          <a:lstStyle>
            <a:lvl1pPr>
              <a:defRPr sz="21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8469630" cy="3846692"/>
          </a:xfrm>
          <a:solidFill>
            <a:schemeClr val="accent1"/>
          </a:solidFill>
        </p:spPr>
        <p:txBody>
          <a:bodyPr anchor="t"/>
          <a:lstStyle>
            <a:lvl1pPr marL="0" indent="0">
              <a:buNone/>
              <a:defRPr sz="2400">
                <a:solidFill>
                  <a:schemeClr val="bg1"/>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85800" y="4581444"/>
            <a:ext cx="7486650" cy="447758"/>
          </a:xfrm>
        </p:spPr>
        <p:txBody>
          <a:bodyPr>
            <a:normAutofit/>
          </a:bodyPr>
          <a:lstStyle>
            <a:lvl1pPr marL="0" indent="0">
              <a:lnSpc>
                <a:spcPct val="100000"/>
              </a:lnSpc>
              <a:spcBef>
                <a:spcPts val="600"/>
              </a:spcBef>
              <a:buNone/>
              <a:defRPr sz="975">
                <a:solidFill>
                  <a:schemeClr val="bg1">
                    <a:lumMod val="85000"/>
                  </a:schemeClr>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pPr algn="l"/>
            <a:r>
              <a:rPr lang="en-US"/>
              <a:t>Morris Vanegas</a:t>
            </a:r>
            <a:endParaRPr lang="en-US" dirty="0"/>
          </a:p>
        </p:txBody>
      </p:sp>
      <p:sp>
        <p:nvSpPr>
          <p:cNvPr id="6" name="Footer Placeholder 5"/>
          <p:cNvSpPr>
            <a:spLocks noGrp="1"/>
          </p:cNvSpPr>
          <p:nvPr>
            <p:ph type="ftr" sz="quarter" idx="11"/>
          </p:nvPr>
        </p:nvSpPr>
        <p:spPr/>
        <p:txBody>
          <a:bodyPr/>
          <a:lstStyle/>
          <a:p>
            <a:r>
              <a:rPr lang="en-US"/>
              <a:t>PhD Proposal</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lgn="l"/>
            <a:r>
              <a:rPr lang="en-US"/>
              <a:t>Morris Vanegas</a:t>
            </a:r>
            <a:endParaRPr lang="en-US" dirty="0"/>
          </a:p>
        </p:txBody>
      </p:sp>
      <p:sp>
        <p:nvSpPr>
          <p:cNvPr id="5" name="Footer Placeholder 4"/>
          <p:cNvSpPr>
            <a:spLocks noGrp="1"/>
          </p:cNvSpPr>
          <p:nvPr>
            <p:ph type="ftr" sz="quarter" idx="11"/>
          </p:nvPr>
        </p:nvSpPr>
        <p:spPr/>
        <p:txBody>
          <a:bodyPr/>
          <a:lstStyle/>
          <a:p>
            <a:r>
              <a:rPr lang="en-US"/>
              <a:t>PhD Proposal</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6525" y="285751"/>
            <a:ext cx="1857375" cy="442317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71503" y="285751"/>
            <a:ext cx="5800725" cy="442317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lgn="l"/>
            <a:r>
              <a:rPr lang="en-US"/>
              <a:t>Morris Vanegas</a:t>
            </a:r>
            <a:endParaRPr lang="en-US" dirty="0"/>
          </a:p>
        </p:txBody>
      </p:sp>
      <p:sp>
        <p:nvSpPr>
          <p:cNvPr id="5" name="Footer Placeholder 4"/>
          <p:cNvSpPr>
            <a:spLocks noGrp="1"/>
          </p:cNvSpPr>
          <p:nvPr>
            <p:ph type="ftr" sz="quarter" idx="11"/>
          </p:nvPr>
        </p:nvSpPr>
        <p:spPr/>
        <p:txBody>
          <a:bodyPr/>
          <a:lstStyle/>
          <a:p>
            <a:r>
              <a:rPr lang="en-US"/>
              <a:t>PhD Proposal</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pPr algn="l"/>
            <a:r>
              <a:rPr lang="en-US"/>
              <a:t>Morris Vanegas</a:t>
            </a:r>
            <a:endParaRPr lang="en-US" dirty="0"/>
          </a:p>
        </p:txBody>
      </p:sp>
      <p:sp>
        <p:nvSpPr>
          <p:cNvPr id="5" name="Footer Placeholder 4"/>
          <p:cNvSpPr>
            <a:spLocks noGrp="1"/>
          </p:cNvSpPr>
          <p:nvPr>
            <p:ph type="ftr" sz="quarter" idx="11"/>
          </p:nvPr>
        </p:nvSpPr>
        <p:spPr/>
        <p:txBody>
          <a:bodyPr/>
          <a:lstStyle/>
          <a:p>
            <a:r>
              <a:rPr lang="en-US"/>
              <a:t>PhD Proposal</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46404" y="569214"/>
            <a:ext cx="7063740" cy="3031236"/>
          </a:xfrm>
        </p:spPr>
        <p:txBody>
          <a:bodyPr anchor="b">
            <a:normAutofit/>
          </a:bodyPr>
          <a:lstStyle>
            <a:lvl1pPr>
              <a:lnSpc>
                <a:spcPct val="85000"/>
              </a:lnSpc>
              <a:defRPr sz="4950" b="0"/>
            </a:lvl1pPr>
          </a:lstStyle>
          <a:p>
            <a:r>
              <a:rPr lang="en-US" dirty="0"/>
              <a:t>Click to edit Master title style</a:t>
            </a:r>
          </a:p>
        </p:txBody>
      </p:sp>
      <p:sp>
        <p:nvSpPr>
          <p:cNvPr id="3" name="Text Placeholder 2"/>
          <p:cNvSpPr>
            <a:spLocks noGrp="1"/>
          </p:cNvSpPr>
          <p:nvPr>
            <p:ph type="body" idx="1"/>
          </p:nvPr>
        </p:nvSpPr>
        <p:spPr>
          <a:xfrm>
            <a:off x="946404" y="3600450"/>
            <a:ext cx="7063740" cy="1268730"/>
          </a:xfrm>
        </p:spPr>
        <p:txBody>
          <a:bodyPr anchor="t">
            <a:normAutofit/>
          </a:bodyPr>
          <a:lstStyle>
            <a:lvl1pPr marL="0" indent="0">
              <a:buNone/>
              <a:defRPr sz="150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lgn="r">
              <a:defRPr/>
            </a:lvl1pPr>
          </a:lstStyle>
          <a:p>
            <a:r>
              <a:rPr lang="en-US"/>
              <a:t>Morris Vanegas</a:t>
            </a:r>
            <a:endParaRPr lang="en-US" dirty="0"/>
          </a:p>
        </p:txBody>
      </p:sp>
      <p:sp>
        <p:nvSpPr>
          <p:cNvPr id="5" name="Footer Placeholder 4"/>
          <p:cNvSpPr>
            <a:spLocks noGrp="1"/>
          </p:cNvSpPr>
          <p:nvPr>
            <p:ph type="ftr" sz="quarter" idx="11"/>
          </p:nvPr>
        </p:nvSpPr>
        <p:spPr/>
        <p:txBody>
          <a:bodyPr/>
          <a:lstStyle/>
          <a:p>
            <a:r>
              <a:rPr lang="en-US"/>
              <a:t>PhD Proposal</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Rectangle 6"/>
          <p:cNvSpPr/>
          <p:nvPr/>
        </p:nvSpPr>
        <p:spPr>
          <a:xfrm>
            <a:off x="0" y="0"/>
            <a:ext cx="34290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61086" y="820368"/>
            <a:ext cx="4474754" cy="4048811"/>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594860" y="820368"/>
            <a:ext cx="4474754" cy="4048811"/>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pPr algn="l"/>
            <a:r>
              <a:rPr lang="en-US"/>
              <a:t>Morris Vanegas</a:t>
            </a:r>
            <a:endParaRPr lang="en-US" dirty="0"/>
          </a:p>
        </p:txBody>
      </p:sp>
      <p:sp>
        <p:nvSpPr>
          <p:cNvPr id="6" name="Footer Placeholder 5"/>
          <p:cNvSpPr>
            <a:spLocks noGrp="1"/>
          </p:cNvSpPr>
          <p:nvPr>
            <p:ph type="ftr" sz="quarter" idx="11"/>
          </p:nvPr>
        </p:nvSpPr>
        <p:spPr/>
        <p:txBody>
          <a:bodyPr/>
          <a:lstStyle/>
          <a:p>
            <a:r>
              <a:rPr lang="en-US"/>
              <a:t>PhD Proposal</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1085" y="824062"/>
            <a:ext cx="4510915" cy="288359"/>
          </a:xfrm>
        </p:spPr>
        <p:txBody>
          <a:bodyPr anchor="b">
            <a:normAutofit/>
          </a:bodyPr>
          <a:lstStyle>
            <a:lvl1pPr marL="0" indent="0">
              <a:spcBef>
                <a:spcPts val="0"/>
              </a:spcBef>
              <a:buNone/>
              <a:defRPr sz="1350" b="0">
                <a:solidFill>
                  <a:schemeClr val="tx2"/>
                </a:solidFill>
              </a:defRPr>
            </a:lvl1pPr>
            <a:lvl2pPr marL="342900" indent="0">
              <a:buNone/>
              <a:defRPr sz="135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a:t>
            </a:r>
          </a:p>
        </p:txBody>
      </p:sp>
      <p:sp>
        <p:nvSpPr>
          <p:cNvPr id="4" name="Content Placeholder 3"/>
          <p:cNvSpPr>
            <a:spLocks noGrp="1"/>
          </p:cNvSpPr>
          <p:nvPr>
            <p:ph sz="half" idx="2"/>
          </p:nvPr>
        </p:nvSpPr>
        <p:spPr>
          <a:xfrm>
            <a:off x="61085" y="1162178"/>
            <a:ext cx="4510915" cy="3707002"/>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10"/>
          <p:cNvSpPr>
            <a:spLocks noGrp="1"/>
          </p:cNvSpPr>
          <p:nvPr>
            <p:ph type="body" sz="quarter" idx="13"/>
          </p:nvPr>
        </p:nvSpPr>
        <p:spPr>
          <a:xfrm>
            <a:off x="4625786" y="827691"/>
            <a:ext cx="4443828" cy="288359"/>
          </a:xfrm>
        </p:spPr>
        <p:txBody>
          <a:bodyPr anchor="b">
            <a:normAutofit/>
          </a:bodyPr>
          <a:lstStyle>
            <a:lvl1pPr marL="0" indent="0">
              <a:buFontTx/>
              <a:buNone/>
              <a:defRPr lang="en-US" sz="1350" b="0" kern="1200" spc="8" baseline="0" dirty="0">
                <a:solidFill>
                  <a:schemeClr val="tx2"/>
                </a:solidFill>
                <a:latin typeface="+mn-lt"/>
                <a:ea typeface="+mn-ea"/>
                <a:cs typeface="+mn-cs"/>
              </a:defRPr>
            </a:lvl1pPr>
          </a:lstStyle>
          <a:p>
            <a:pPr marL="0" lvl="0" indent="0" algn="l" defTabSz="685800" rtl="0" eaLnBrk="1" latinLnBrk="0" hangingPunct="1">
              <a:lnSpc>
                <a:spcPct val="95000"/>
              </a:lnSpc>
              <a:spcBef>
                <a:spcPts val="0"/>
              </a:spcBef>
              <a:spcAft>
                <a:spcPts val="150"/>
              </a:spcAft>
              <a:buClr>
                <a:schemeClr val="accent1"/>
              </a:buClr>
              <a:buSzPct val="80000"/>
              <a:buNone/>
            </a:pPr>
            <a:r>
              <a:rPr lang="en-US" dirty="0"/>
              <a:t>Click to edit Master text</a:t>
            </a:r>
          </a:p>
        </p:txBody>
      </p:sp>
      <p:sp>
        <p:nvSpPr>
          <p:cNvPr id="6" name="Content Placeholder 5"/>
          <p:cNvSpPr>
            <a:spLocks noGrp="1"/>
          </p:cNvSpPr>
          <p:nvPr>
            <p:ph sz="quarter" idx="4"/>
          </p:nvPr>
        </p:nvSpPr>
        <p:spPr>
          <a:xfrm>
            <a:off x="4625787" y="1165808"/>
            <a:ext cx="4443827" cy="3703372"/>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pPr algn="l"/>
            <a:r>
              <a:rPr lang="en-US"/>
              <a:t>Morris Vanegas</a:t>
            </a:r>
            <a:endParaRPr lang="en-US" dirty="0"/>
          </a:p>
        </p:txBody>
      </p:sp>
      <p:sp>
        <p:nvSpPr>
          <p:cNvPr id="8" name="Footer Placeholder 7"/>
          <p:cNvSpPr>
            <a:spLocks noGrp="1"/>
          </p:cNvSpPr>
          <p:nvPr>
            <p:ph type="ftr" sz="quarter" idx="11"/>
          </p:nvPr>
        </p:nvSpPr>
        <p:spPr/>
        <p:txBody>
          <a:bodyPr/>
          <a:lstStyle/>
          <a:p>
            <a:r>
              <a:rPr lang="en-US"/>
              <a:t>PhD Proposal</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ree Compa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51D2A-C101-9D46-B628-32502FEBF56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BD4FE7E-69B2-E347-A9AB-DF8515F3A0B7}"/>
              </a:ext>
            </a:extLst>
          </p:cNvPr>
          <p:cNvSpPr>
            <a:spLocks noGrp="1"/>
          </p:cNvSpPr>
          <p:nvPr>
            <p:ph type="dt" sz="half" idx="10"/>
          </p:nvPr>
        </p:nvSpPr>
        <p:spPr/>
        <p:txBody>
          <a:bodyPr/>
          <a:lstStyle/>
          <a:p>
            <a:pPr algn="l"/>
            <a:r>
              <a:rPr lang="en-US"/>
              <a:t>Morris Vanegas</a:t>
            </a:r>
            <a:endParaRPr lang="en-US" dirty="0"/>
          </a:p>
        </p:txBody>
      </p:sp>
      <p:sp>
        <p:nvSpPr>
          <p:cNvPr id="4" name="Footer Placeholder 3">
            <a:extLst>
              <a:ext uri="{FF2B5EF4-FFF2-40B4-BE49-F238E27FC236}">
                <a16:creationId xmlns:a16="http://schemas.microsoft.com/office/drawing/2014/main" id="{744DD990-0A4D-7F47-9739-D0DA624731B2}"/>
              </a:ext>
            </a:extLst>
          </p:cNvPr>
          <p:cNvSpPr>
            <a:spLocks noGrp="1"/>
          </p:cNvSpPr>
          <p:nvPr>
            <p:ph type="ftr" sz="quarter" idx="11"/>
          </p:nvPr>
        </p:nvSpPr>
        <p:spPr/>
        <p:txBody>
          <a:bodyPr/>
          <a:lstStyle/>
          <a:p>
            <a:r>
              <a:rPr lang="en-US"/>
              <a:t>PhD Proposal</a:t>
            </a:r>
            <a:endParaRPr lang="en-US" dirty="0"/>
          </a:p>
        </p:txBody>
      </p:sp>
      <p:sp>
        <p:nvSpPr>
          <p:cNvPr id="5" name="Slide Number Placeholder 4">
            <a:extLst>
              <a:ext uri="{FF2B5EF4-FFF2-40B4-BE49-F238E27FC236}">
                <a16:creationId xmlns:a16="http://schemas.microsoft.com/office/drawing/2014/main" id="{A7CC5763-510A-0E4B-A4CB-3F83B3EBE029}"/>
              </a:ext>
            </a:extLst>
          </p:cNvPr>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Content Placeholder 3">
            <a:extLst>
              <a:ext uri="{FF2B5EF4-FFF2-40B4-BE49-F238E27FC236}">
                <a16:creationId xmlns:a16="http://schemas.microsoft.com/office/drawing/2014/main" id="{BE342A00-7347-184F-940A-3EDDF06D328B}"/>
              </a:ext>
            </a:extLst>
          </p:cNvPr>
          <p:cNvSpPr>
            <a:spLocks noGrp="1"/>
          </p:cNvSpPr>
          <p:nvPr>
            <p:ph sz="half" idx="2"/>
          </p:nvPr>
        </p:nvSpPr>
        <p:spPr>
          <a:xfrm>
            <a:off x="61086" y="824062"/>
            <a:ext cx="2953512" cy="4045118"/>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5">
            <a:extLst>
              <a:ext uri="{FF2B5EF4-FFF2-40B4-BE49-F238E27FC236}">
                <a16:creationId xmlns:a16="http://schemas.microsoft.com/office/drawing/2014/main" id="{1F0FF7BB-372B-2B43-8C6C-2AAB462CB1EB}"/>
              </a:ext>
            </a:extLst>
          </p:cNvPr>
          <p:cNvSpPr>
            <a:spLocks noGrp="1"/>
          </p:cNvSpPr>
          <p:nvPr>
            <p:ph sz="quarter" idx="4"/>
          </p:nvPr>
        </p:nvSpPr>
        <p:spPr>
          <a:xfrm>
            <a:off x="6116102" y="822247"/>
            <a:ext cx="2953512" cy="4045118"/>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3">
            <a:extLst>
              <a:ext uri="{FF2B5EF4-FFF2-40B4-BE49-F238E27FC236}">
                <a16:creationId xmlns:a16="http://schemas.microsoft.com/office/drawing/2014/main" id="{CE24BA39-00B8-3F4B-891C-0ABD54C6EB68}"/>
              </a:ext>
            </a:extLst>
          </p:cNvPr>
          <p:cNvSpPr>
            <a:spLocks noGrp="1"/>
          </p:cNvSpPr>
          <p:nvPr>
            <p:ph sz="half" idx="15"/>
          </p:nvPr>
        </p:nvSpPr>
        <p:spPr>
          <a:xfrm>
            <a:off x="3095244" y="824062"/>
            <a:ext cx="2953512" cy="4045118"/>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24096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D38D4-A380-0344-ABEA-01C6B0543BB9}"/>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3E554A5F-07A8-1543-B2C6-EE8281E16327}"/>
              </a:ext>
            </a:extLst>
          </p:cNvPr>
          <p:cNvSpPr>
            <a:spLocks noGrp="1"/>
          </p:cNvSpPr>
          <p:nvPr>
            <p:ph type="dt" sz="half" idx="10"/>
          </p:nvPr>
        </p:nvSpPr>
        <p:spPr/>
        <p:txBody>
          <a:bodyPr/>
          <a:lstStyle/>
          <a:p>
            <a:pPr algn="l"/>
            <a:r>
              <a:rPr lang="en-US"/>
              <a:t>Morris Vanegas</a:t>
            </a:r>
            <a:endParaRPr lang="en-US" dirty="0"/>
          </a:p>
        </p:txBody>
      </p:sp>
      <p:sp>
        <p:nvSpPr>
          <p:cNvPr id="4" name="Footer Placeholder 3">
            <a:extLst>
              <a:ext uri="{FF2B5EF4-FFF2-40B4-BE49-F238E27FC236}">
                <a16:creationId xmlns:a16="http://schemas.microsoft.com/office/drawing/2014/main" id="{37BAC31A-D5ED-EE4C-89F4-35EF1D17BF13}"/>
              </a:ext>
            </a:extLst>
          </p:cNvPr>
          <p:cNvSpPr>
            <a:spLocks noGrp="1"/>
          </p:cNvSpPr>
          <p:nvPr>
            <p:ph type="ftr" sz="quarter" idx="11"/>
          </p:nvPr>
        </p:nvSpPr>
        <p:spPr/>
        <p:txBody>
          <a:bodyPr/>
          <a:lstStyle/>
          <a:p>
            <a:r>
              <a:rPr lang="en-US"/>
              <a:t>PhD Proposal</a:t>
            </a:r>
            <a:endParaRPr lang="en-US" dirty="0"/>
          </a:p>
        </p:txBody>
      </p:sp>
      <p:sp>
        <p:nvSpPr>
          <p:cNvPr id="5" name="Slide Number Placeholder 4">
            <a:extLst>
              <a:ext uri="{FF2B5EF4-FFF2-40B4-BE49-F238E27FC236}">
                <a16:creationId xmlns:a16="http://schemas.microsoft.com/office/drawing/2014/main" id="{B2CAB974-5F4C-EF4C-99A8-88A16CF24077}"/>
              </a:ext>
            </a:extLst>
          </p:cNvPr>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Text Placeholder 2">
            <a:extLst>
              <a:ext uri="{FF2B5EF4-FFF2-40B4-BE49-F238E27FC236}">
                <a16:creationId xmlns:a16="http://schemas.microsoft.com/office/drawing/2014/main" id="{35567D7D-2953-EB4B-B222-107F1E959FF7}"/>
              </a:ext>
            </a:extLst>
          </p:cNvPr>
          <p:cNvSpPr>
            <a:spLocks noGrp="1"/>
          </p:cNvSpPr>
          <p:nvPr>
            <p:ph type="body" idx="1"/>
          </p:nvPr>
        </p:nvSpPr>
        <p:spPr>
          <a:xfrm>
            <a:off x="61086" y="824062"/>
            <a:ext cx="2953512" cy="288359"/>
          </a:xfrm>
        </p:spPr>
        <p:txBody>
          <a:bodyPr anchor="b">
            <a:normAutofit/>
          </a:bodyPr>
          <a:lstStyle>
            <a:lvl1pPr marL="0" indent="0">
              <a:spcBef>
                <a:spcPts val="0"/>
              </a:spcBef>
              <a:buNone/>
              <a:defRPr sz="1350" b="0">
                <a:solidFill>
                  <a:schemeClr val="tx2"/>
                </a:solidFill>
              </a:defRPr>
            </a:lvl1pPr>
            <a:lvl2pPr marL="342900" indent="0">
              <a:buNone/>
              <a:defRPr sz="135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a:t>
            </a:r>
          </a:p>
        </p:txBody>
      </p:sp>
      <p:sp>
        <p:nvSpPr>
          <p:cNvPr id="8" name="Content Placeholder 3">
            <a:extLst>
              <a:ext uri="{FF2B5EF4-FFF2-40B4-BE49-F238E27FC236}">
                <a16:creationId xmlns:a16="http://schemas.microsoft.com/office/drawing/2014/main" id="{297E41CD-1929-8242-972B-C9412A679D98}"/>
              </a:ext>
            </a:extLst>
          </p:cNvPr>
          <p:cNvSpPr>
            <a:spLocks noGrp="1"/>
          </p:cNvSpPr>
          <p:nvPr>
            <p:ph sz="half" idx="2"/>
          </p:nvPr>
        </p:nvSpPr>
        <p:spPr>
          <a:xfrm>
            <a:off x="61086" y="1162178"/>
            <a:ext cx="2953512" cy="3707002"/>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10">
            <a:extLst>
              <a:ext uri="{FF2B5EF4-FFF2-40B4-BE49-F238E27FC236}">
                <a16:creationId xmlns:a16="http://schemas.microsoft.com/office/drawing/2014/main" id="{ACDEC067-4B51-9F48-877E-39DA6F370053}"/>
              </a:ext>
            </a:extLst>
          </p:cNvPr>
          <p:cNvSpPr>
            <a:spLocks noGrp="1"/>
          </p:cNvSpPr>
          <p:nvPr>
            <p:ph type="body" sz="quarter" idx="13"/>
          </p:nvPr>
        </p:nvSpPr>
        <p:spPr>
          <a:xfrm>
            <a:off x="6116102" y="824062"/>
            <a:ext cx="2953512" cy="291988"/>
          </a:xfrm>
        </p:spPr>
        <p:txBody>
          <a:bodyPr anchor="b">
            <a:normAutofit/>
          </a:bodyPr>
          <a:lstStyle>
            <a:lvl1pPr marL="0" indent="0">
              <a:buFontTx/>
              <a:buNone/>
              <a:defRPr lang="en-US" sz="1350" b="0" kern="1200" spc="8" baseline="0" dirty="0">
                <a:solidFill>
                  <a:schemeClr val="tx2"/>
                </a:solidFill>
                <a:latin typeface="+mn-lt"/>
                <a:ea typeface="+mn-ea"/>
                <a:cs typeface="+mn-cs"/>
              </a:defRPr>
            </a:lvl1pPr>
          </a:lstStyle>
          <a:p>
            <a:pPr marL="0" lvl="0" indent="0" algn="l" defTabSz="685800" rtl="0" eaLnBrk="1" latinLnBrk="0" hangingPunct="1">
              <a:lnSpc>
                <a:spcPct val="95000"/>
              </a:lnSpc>
              <a:spcBef>
                <a:spcPts val="0"/>
              </a:spcBef>
              <a:spcAft>
                <a:spcPts val="150"/>
              </a:spcAft>
              <a:buClr>
                <a:schemeClr val="accent1"/>
              </a:buClr>
              <a:buSzPct val="80000"/>
              <a:buNone/>
            </a:pPr>
            <a:r>
              <a:rPr lang="en-US" dirty="0"/>
              <a:t>Click to edit Master text</a:t>
            </a:r>
          </a:p>
        </p:txBody>
      </p:sp>
      <p:sp>
        <p:nvSpPr>
          <p:cNvPr id="10" name="Content Placeholder 5">
            <a:extLst>
              <a:ext uri="{FF2B5EF4-FFF2-40B4-BE49-F238E27FC236}">
                <a16:creationId xmlns:a16="http://schemas.microsoft.com/office/drawing/2014/main" id="{3B9671D7-C2BA-304B-AFF3-CC87110EB11E}"/>
              </a:ext>
            </a:extLst>
          </p:cNvPr>
          <p:cNvSpPr>
            <a:spLocks noGrp="1"/>
          </p:cNvSpPr>
          <p:nvPr>
            <p:ph sz="quarter" idx="4"/>
          </p:nvPr>
        </p:nvSpPr>
        <p:spPr>
          <a:xfrm>
            <a:off x="6116102" y="1163993"/>
            <a:ext cx="2953512" cy="3703372"/>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
            <a:extLst>
              <a:ext uri="{FF2B5EF4-FFF2-40B4-BE49-F238E27FC236}">
                <a16:creationId xmlns:a16="http://schemas.microsoft.com/office/drawing/2014/main" id="{57A1D550-0BB0-354A-862D-630E04189F56}"/>
              </a:ext>
            </a:extLst>
          </p:cNvPr>
          <p:cNvSpPr>
            <a:spLocks noGrp="1"/>
          </p:cNvSpPr>
          <p:nvPr>
            <p:ph type="body" idx="14"/>
          </p:nvPr>
        </p:nvSpPr>
        <p:spPr>
          <a:xfrm>
            <a:off x="3095244" y="824062"/>
            <a:ext cx="2953512" cy="288359"/>
          </a:xfrm>
        </p:spPr>
        <p:txBody>
          <a:bodyPr anchor="b">
            <a:normAutofit/>
          </a:bodyPr>
          <a:lstStyle>
            <a:lvl1pPr marL="0" indent="0">
              <a:spcBef>
                <a:spcPts val="0"/>
              </a:spcBef>
              <a:buNone/>
              <a:defRPr sz="1350" b="0">
                <a:solidFill>
                  <a:schemeClr val="tx2"/>
                </a:solidFill>
              </a:defRPr>
            </a:lvl1pPr>
            <a:lvl2pPr marL="342900" indent="0">
              <a:buNone/>
              <a:defRPr sz="135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a:t>
            </a:r>
          </a:p>
        </p:txBody>
      </p:sp>
      <p:sp>
        <p:nvSpPr>
          <p:cNvPr id="12" name="Content Placeholder 3">
            <a:extLst>
              <a:ext uri="{FF2B5EF4-FFF2-40B4-BE49-F238E27FC236}">
                <a16:creationId xmlns:a16="http://schemas.microsoft.com/office/drawing/2014/main" id="{9A1EF38C-33A0-7640-B44C-CBDF80FA6BDC}"/>
              </a:ext>
            </a:extLst>
          </p:cNvPr>
          <p:cNvSpPr>
            <a:spLocks noGrp="1"/>
          </p:cNvSpPr>
          <p:nvPr>
            <p:ph sz="half" idx="15"/>
          </p:nvPr>
        </p:nvSpPr>
        <p:spPr>
          <a:xfrm>
            <a:off x="3095244" y="1162178"/>
            <a:ext cx="2953512" cy="3707002"/>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814979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pPr algn="l"/>
            <a:r>
              <a:rPr lang="en-US"/>
              <a:t>Morris Vanegas</a:t>
            </a:r>
            <a:endParaRPr lang="en-US" dirty="0"/>
          </a:p>
        </p:txBody>
      </p:sp>
      <p:sp>
        <p:nvSpPr>
          <p:cNvPr id="4" name="Footer Placeholder 3"/>
          <p:cNvSpPr>
            <a:spLocks noGrp="1"/>
          </p:cNvSpPr>
          <p:nvPr>
            <p:ph type="ftr" sz="quarter" idx="11"/>
          </p:nvPr>
        </p:nvSpPr>
        <p:spPr/>
        <p:txBody>
          <a:bodyPr/>
          <a:lstStyle/>
          <a:p>
            <a:r>
              <a:rPr lang="en-US"/>
              <a:t>PhD Proposal</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lgn="l"/>
            <a:r>
              <a:rPr lang="en-US"/>
              <a:t>Morris Vanegas</a:t>
            </a:r>
            <a:endParaRPr lang="en-US" dirty="0"/>
          </a:p>
        </p:txBody>
      </p:sp>
      <p:sp>
        <p:nvSpPr>
          <p:cNvPr id="3" name="Footer Placeholder 2"/>
          <p:cNvSpPr>
            <a:spLocks noGrp="1"/>
          </p:cNvSpPr>
          <p:nvPr>
            <p:ph type="ftr" sz="quarter" idx="11"/>
          </p:nvPr>
        </p:nvSpPr>
        <p:spPr/>
        <p:txBody>
          <a:bodyPr/>
          <a:lstStyle/>
          <a:p>
            <a:r>
              <a:rPr lang="en-US"/>
              <a:t>PhD Proposal</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1085" y="249936"/>
            <a:ext cx="9008529" cy="503376"/>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61086" y="820368"/>
            <a:ext cx="9008528" cy="404881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1086" y="4948799"/>
            <a:ext cx="2953512" cy="205383"/>
          </a:xfrm>
          <a:prstGeom prst="rect">
            <a:avLst/>
          </a:prstGeom>
        </p:spPr>
        <p:txBody>
          <a:bodyPr vert="horz" lIns="91440" tIns="45720" rIns="91440" bIns="45720" rtlCol="0" anchor="ctr"/>
          <a:lstStyle>
            <a:lvl1pPr algn="r">
              <a:defRPr sz="800" b="0">
                <a:solidFill>
                  <a:schemeClr val="bg1"/>
                </a:solidFill>
              </a:defRPr>
            </a:lvl1pPr>
          </a:lstStyle>
          <a:p>
            <a:pPr algn="l"/>
            <a:r>
              <a:rPr lang="en-US"/>
              <a:t>Morris Vanegas</a:t>
            </a:r>
            <a:endParaRPr lang="en-US" dirty="0"/>
          </a:p>
        </p:txBody>
      </p:sp>
      <p:sp>
        <p:nvSpPr>
          <p:cNvPr id="5" name="Footer Placeholder 4"/>
          <p:cNvSpPr>
            <a:spLocks noGrp="1"/>
          </p:cNvSpPr>
          <p:nvPr>
            <p:ph type="ftr" sz="quarter" idx="3"/>
          </p:nvPr>
        </p:nvSpPr>
        <p:spPr>
          <a:xfrm>
            <a:off x="3088593" y="4948799"/>
            <a:ext cx="2953512" cy="205383"/>
          </a:xfrm>
          <a:prstGeom prst="rect">
            <a:avLst/>
          </a:prstGeom>
        </p:spPr>
        <p:txBody>
          <a:bodyPr vert="horz" lIns="91440" tIns="45720" rIns="91440" bIns="45720" rtlCol="0" anchor="ctr"/>
          <a:lstStyle>
            <a:lvl1pPr algn="ctr">
              <a:defRPr sz="788">
                <a:solidFill>
                  <a:schemeClr val="tx2">
                    <a:lumMod val="20000"/>
                    <a:lumOff val="80000"/>
                  </a:schemeClr>
                </a:solidFill>
              </a:defRPr>
            </a:lvl1pPr>
          </a:lstStyle>
          <a:p>
            <a:r>
              <a:rPr lang="en-US" dirty="0"/>
              <a:t>PhD Proposal</a:t>
            </a:r>
          </a:p>
        </p:txBody>
      </p:sp>
      <p:sp>
        <p:nvSpPr>
          <p:cNvPr id="6" name="Slide Number Placeholder 5"/>
          <p:cNvSpPr>
            <a:spLocks noGrp="1"/>
          </p:cNvSpPr>
          <p:nvPr>
            <p:ph type="sldNum" sz="quarter" idx="4"/>
          </p:nvPr>
        </p:nvSpPr>
        <p:spPr>
          <a:xfrm>
            <a:off x="8719155" y="4948798"/>
            <a:ext cx="350460" cy="205384"/>
          </a:xfrm>
          <a:prstGeom prst="rect">
            <a:avLst/>
          </a:prstGeom>
        </p:spPr>
        <p:txBody>
          <a:bodyPr vert="horz" lIns="27432" tIns="45720" rIns="27432" bIns="45720" rtlCol="0" anchor="ctr">
            <a:noAutofit/>
          </a:bodyPr>
          <a:lstStyle>
            <a:lvl1pPr algn="ctr">
              <a:defRPr sz="800">
                <a:solidFill>
                  <a:schemeClr val="bg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48332338"/>
      </p:ext>
    </p:extLst>
  </p:cSld>
  <p:clrMap bg1="lt1" tx1="dk1" bg2="lt2" tx2="dk2" accent1="accent1" accent2="accent2" accent3="accent3" accent4="accent4" accent5="accent5" accent6="accent6" hlink="hlink" folHlink="folHlink"/>
  <p:sldLayoutIdLst>
    <p:sldLayoutId id="2147484251" r:id="rId1"/>
    <p:sldLayoutId id="2147484252" r:id="rId2"/>
    <p:sldLayoutId id="2147484253" r:id="rId3"/>
    <p:sldLayoutId id="2147484254" r:id="rId4"/>
    <p:sldLayoutId id="2147484255" r:id="rId5"/>
    <p:sldLayoutId id="2147484263" r:id="rId6"/>
    <p:sldLayoutId id="2147484262" r:id="rId7"/>
    <p:sldLayoutId id="2147484256" r:id="rId8"/>
    <p:sldLayoutId id="2147484257" r:id="rId9"/>
    <p:sldLayoutId id="2147484258" r:id="rId10"/>
    <p:sldLayoutId id="2147484259" r:id="rId11"/>
    <p:sldLayoutId id="2147484260" r:id="rId12"/>
    <p:sldLayoutId id="2147484261" r:id="rId13"/>
  </p:sldLayoutIdLst>
  <p:hf hdr="0"/>
  <p:txStyles>
    <p:titleStyle>
      <a:lvl1pPr algn="l" defTabSz="685800" rtl="0" eaLnBrk="1" latinLnBrk="0" hangingPunct="1">
        <a:lnSpc>
          <a:spcPct val="90000"/>
        </a:lnSpc>
        <a:spcBef>
          <a:spcPct val="0"/>
        </a:spcBef>
        <a:buNone/>
        <a:defRPr sz="3000" kern="1200" spc="-38" baseline="0">
          <a:solidFill>
            <a:schemeClr val="tx1"/>
          </a:solidFill>
          <a:latin typeface="Arial" panose="020B0604020202020204" pitchFamily="34" charset="0"/>
          <a:ea typeface="+mj-ea"/>
          <a:cs typeface="Arial" panose="020B0604020202020204" pitchFamily="34" charset="0"/>
        </a:defRPr>
      </a:lvl1pPr>
    </p:titleStyle>
    <p:bodyStyle>
      <a:lvl1pPr marL="137160" indent="-137160" algn="l" defTabSz="685800" rtl="0" eaLnBrk="1" latinLnBrk="0" hangingPunct="1">
        <a:lnSpc>
          <a:spcPct val="95000"/>
        </a:lnSpc>
        <a:spcBef>
          <a:spcPts val="1050"/>
        </a:spcBef>
        <a:spcAft>
          <a:spcPts val="150"/>
        </a:spcAft>
        <a:buClr>
          <a:schemeClr val="accent1"/>
        </a:buClr>
        <a:buSzPct val="80000"/>
        <a:buFont typeface="Arial" pitchFamily="34" charset="0"/>
        <a:buChar char="•"/>
        <a:defRPr sz="1350" kern="1200" spc="8" baseline="0">
          <a:solidFill>
            <a:schemeClr val="tx1"/>
          </a:solidFill>
          <a:latin typeface="Arial" panose="020B0604020202020204" pitchFamily="34" charset="0"/>
          <a:ea typeface="+mn-ea"/>
          <a:cs typeface="Arial" panose="020B0604020202020204" pitchFamily="34" charset="0"/>
        </a:defRPr>
      </a:lvl1pPr>
      <a:lvl2pPr marL="34290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200" kern="1200">
          <a:solidFill>
            <a:schemeClr val="tx1">
              <a:lumMod val="85000"/>
              <a:lumOff val="15000"/>
            </a:schemeClr>
          </a:solidFill>
          <a:latin typeface="Arial" panose="020B0604020202020204" pitchFamily="34" charset="0"/>
          <a:ea typeface="+mn-ea"/>
          <a:cs typeface="Arial" panose="020B0604020202020204" pitchFamily="34" charset="0"/>
        </a:defRPr>
      </a:lvl2pPr>
      <a:lvl3pPr marL="54864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Arial" panose="020B0604020202020204" pitchFamily="34" charset="0"/>
          <a:ea typeface="+mn-ea"/>
          <a:cs typeface="Arial" panose="020B0604020202020204" pitchFamily="34" charset="0"/>
        </a:defRPr>
      </a:lvl3pPr>
      <a:lvl4pPr marL="75438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Arial" panose="020B0604020202020204" pitchFamily="34" charset="0"/>
          <a:ea typeface="+mn-ea"/>
          <a:cs typeface="Arial" panose="020B0604020202020204" pitchFamily="34" charset="0"/>
        </a:defRPr>
      </a:lvl4pPr>
      <a:lvl5pPr marL="96012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Arial" panose="020B0604020202020204" pitchFamily="34" charset="0"/>
          <a:ea typeface="+mn-ea"/>
          <a:cs typeface="Arial" panose="020B0604020202020204" pitchFamily="34" charset="0"/>
        </a:defRPr>
      </a:lvl5pPr>
      <a:lvl6pPr marL="1200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6pPr>
      <a:lvl7pPr marL="1425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7pPr>
      <a:lvl8pPr marL="1650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8pPr>
      <a:lvl9pPr marL="1875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1" Type="http://schemas.openxmlformats.org/officeDocument/2006/relationships/image" Target="../media/image28.png"/><Relationship Id="rId2" Type="http://schemas.openxmlformats.org/officeDocument/2006/relationships/notesSlide" Target="../notesSlides/notesSlide1.xml"/><Relationship Id="rId20" Type="http://schemas.openxmlformats.org/officeDocument/2006/relationships/image" Target="../media/image27.png"/><Relationship Id="rId1" Type="http://schemas.openxmlformats.org/officeDocument/2006/relationships/slideLayout" Target="../slideLayouts/slideLayout2.xml"/><Relationship Id="rId23" Type="http://schemas.openxmlformats.org/officeDocument/2006/relationships/image" Target="../media/image30.png"/><Relationship Id="rId22" Type="http://schemas.openxmlformats.org/officeDocument/2006/relationships/image" Target="../media/image29.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ounded Rectangle 19">
            <a:extLst>
              <a:ext uri="{FF2B5EF4-FFF2-40B4-BE49-F238E27FC236}">
                <a16:creationId xmlns:a16="http://schemas.microsoft.com/office/drawing/2014/main" id="{30F8B6D5-7490-2D4E-A864-4E5F72CFC1F9}"/>
              </a:ext>
            </a:extLst>
          </p:cNvPr>
          <p:cNvSpPr/>
          <p:nvPr/>
        </p:nvSpPr>
        <p:spPr>
          <a:xfrm>
            <a:off x="3916343" y="934434"/>
            <a:ext cx="1293158" cy="3672399"/>
          </a:xfrm>
          <a:prstGeom prst="roundRect">
            <a:avLst/>
          </a:prstGeom>
          <a:solidFill>
            <a:srgbClr val="FFB7B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Left Brace 76">
            <a:extLst>
              <a:ext uri="{FF2B5EF4-FFF2-40B4-BE49-F238E27FC236}">
                <a16:creationId xmlns:a16="http://schemas.microsoft.com/office/drawing/2014/main" id="{D2F00183-EDE0-664B-A2AA-3D8538F8511A}"/>
              </a:ext>
            </a:extLst>
          </p:cNvPr>
          <p:cNvSpPr/>
          <p:nvPr/>
        </p:nvSpPr>
        <p:spPr>
          <a:xfrm>
            <a:off x="3389954" y="1387916"/>
            <a:ext cx="198631" cy="201683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76" name="Group 75">
            <a:extLst>
              <a:ext uri="{FF2B5EF4-FFF2-40B4-BE49-F238E27FC236}">
                <a16:creationId xmlns:a16="http://schemas.microsoft.com/office/drawing/2014/main" id="{D821AE61-0BB4-744E-8812-1EBDE3439628}"/>
              </a:ext>
            </a:extLst>
          </p:cNvPr>
          <p:cNvGrpSpPr/>
          <p:nvPr/>
        </p:nvGrpSpPr>
        <p:grpSpPr>
          <a:xfrm>
            <a:off x="3999062" y="1129674"/>
            <a:ext cx="1053142" cy="3341066"/>
            <a:chOff x="3806022" y="1322714"/>
            <a:chExt cx="1053142" cy="3341066"/>
          </a:xfrm>
        </p:grpSpPr>
        <p:sp>
          <p:nvSpPr>
            <p:cNvPr id="47" name="Oval 46">
              <a:extLst>
                <a:ext uri="{FF2B5EF4-FFF2-40B4-BE49-F238E27FC236}">
                  <a16:creationId xmlns:a16="http://schemas.microsoft.com/office/drawing/2014/main" id="{6A91FDDD-9E2D-8946-94A5-210453364CE9}"/>
                </a:ext>
              </a:extLst>
            </p:cNvPr>
            <p:cNvSpPr/>
            <p:nvPr/>
          </p:nvSpPr>
          <p:spPr>
            <a:xfrm>
              <a:off x="3806022" y="1322714"/>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4C970395-F203-D240-8933-98678DF73136}"/>
                </a:ext>
              </a:extLst>
            </p:cNvPr>
            <p:cNvSpPr/>
            <p:nvPr/>
          </p:nvSpPr>
          <p:spPr>
            <a:xfrm>
              <a:off x="3944379" y="2467794"/>
              <a:ext cx="64008" cy="64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5B66A928-5205-944D-80F9-123434B1E469}"/>
                </a:ext>
              </a:extLst>
            </p:cNvPr>
            <p:cNvSpPr/>
            <p:nvPr/>
          </p:nvSpPr>
          <p:spPr>
            <a:xfrm>
              <a:off x="4500298" y="1890807"/>
              <a:ext cx="64008" cy="64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B2762108-0D4F-F047-B163-AE13204DC797}"/>
                </a:ext>
              </a:extLst>
            </p:cNvPr>
            <p:cNvSpPr/>
            <p:nvPr/>
          </p:nvSpPr>
          <p:spPr>
            <a:xfrm>
              <a:off x="4772171" y="2065542"/>
              <a:ext cx="64008" cy="64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971C689D-81D6-FD46-A6C5-DEE2D450ACCD}"/>
                </a:ext>
              </a:extLst>
            </p:cNvPr>
            <p:cNvSpPr/>
            <p:nvPr/>
          </p:nvSpPr>
          <p:spPr>
            <a:xfrm>
              <a:off x="4334955" y="2368964"/>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95255FA2-8D1F-BC42-AF3B-65A4EB0B920B}"/>
                </a:ext>
              </a:extLst>
            </p:cNvPr>
            <p:cNvSpPr/>
            <p:nvPr/>
          </p:nvSpPr>
          <p:spPr>
            <a:xfrm>
              <a:off x="3957097" y="2164895"/>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F6D51DA1-DA7A-1040-8F5F-BD0C2B1468B3}"/>
                </a:ext>
              </a:extLst>
            </p:cNvPr>
            <p:cNvSpPr/>
            <p:nvPr/>
          </p:nvSpPr>
          <p:spPr>
            <a:xfrm>
              <a:off x="3912961" y="2854500"/>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C435B3F4-4EB9-7A41-9F1D-911C572C84C0}"/>
                </a:ext>
              </a:extLst>
            </p:cNvPr>
            <p:cNvSpPr/>
            <p:nvPr/>
          </p:nvSpPr>
          <p:spPr>
            <a:xfrm>
              <a:off x="4143464" y="2588700"/>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DCDA1B46-1BD4-2642-8DF4-071D9E818445}"/>
                </a:ext>
              </a:extLst>
            </p:cNvPr>
            <p:cNvSpPr/>
            <p:nvPr/>
          </p:nvSpPr>
          <p:spPr>
            <a:xfrm>
              <a:off x="4339247" y="3194795"/>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B5FB8C68-14BA-A443-ACA7-9EF3B67C1C64}"/>
                </a:ext>
              </a:extLst>
            </p:cNvPr>
            <p:cNvSpPr/>
            <p:nvPr/>
          </p:nvSpPr>
          <p:spPr>
            <a:xfrm>
              <a:off x="4712704" y="2790049"/>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3E42A463-2132-2B47-A21B-80DF76208A78}"/>
                </a:ext>
              </a:extLst>
            </p:cNvPr>
            <p:cNvSpPr/>
            <p:nvPr/>
          </p:nvSpPr>
          <p:spPr>
            <a:xfrm>
              <a:off x="4690225" y="3019953"/>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3389E3AF-4565-0548-ABA8-9B9A4A7610D3}"/>
                </a:ext>
              </a:extLst>
            </p:cNvPr>
            <p:cNvSpPr/>
            <p:nvPr/>
          </p:nvSpPr>
          <p:spPr>
            <a:xfrm>
              <a:off x="4591065" y="3166209"/>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DBF90B08-7980-8A47-BFDE-D6EAEE68EC7F}"/>
                </a:ext>
              </a:extLst>
            </p:cNvPr>
            <p:cNvSpPr/>
            <p:nvPr/>
          </p:nvSpPr>
          <p:spPr>
            <a:xfrm>
              <a:off x="3862009" y="3764849"/>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429628A0-DA03-DE41-A663-1739E7C90F9E}"/>
                </a:ext>
              </a:extLst>
            </p:cNvPr>
            <p:cNvSpPr/>
            <p:nvPr/>
          </p:nvSpPr>
          <p:spPr>
            <a:xfrm>
              <a:off x="4204399" y="3692904"/>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0455C22C-60D0-9444-8ADE-EF90B3D7B69D}"/>
                </a:ext>
              </a:extLst>
            </p:cNvPr>
            <p:cNvSpPr/>
            <p:nvPr/>
          </p:nvSpPr>
          <p:spPr>
            <a:xfrm>
              <a:off x="4362856" y="3897723"/>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EA7A3E6E-5463-404D-9F3E-3741FE8B8A5A}"/>
                </a:ext>
              </a:extLst>
            </p:cNvPr>
            <p:cNvSpPr/>
            <p:nvPr/>
          </p:nvSpPr>
          <p:spPr>
            <a:xfrm>
              <a:off x="4233287" y="4199519"/>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D543F46B-5A85-1248-B0D6-CADE42F7A051}"/>
                </a:ext>
              </a:extLst>
            </p:cNvPr>
            <p:cNvSpPr/>
            <p:nvPr/>
          </p:nvSpPr>
          <p:spPr>
            <a:xfrm>
              <a:off x="4444184" y="4336744"/>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662F9341-90A7-E948-B720-1789C3AEB587}"/>
                </a:ext>
              </a:extLst>
            </p:cNvPr>
            <p:cNvSpPr/>
            <p:nvPr/>
          </p:nvSpPr>
          <p:spPr>
            <a:xfrm>
              <a:off x="4231844" y="4471101"/>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04BD1DA7-3BDF-514A-B3B4-F1604BD115D5}"/>
                </a:ext>
              </a:extLst>
            </p:cNvPr>
            <p:cNvSpPr/>
            <p:nvPr/>
          </p:nvSpPr>
          <p:spPr>
            <a:xfrm>
              <a:off x="4037075" y="4259340"/>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85989091-E192-2044-A560-AA695129E5BE}"/>
                </a:ext>
              </a:extLst>
            </p:cNvPr>
            <p:cNvSpPr/>
            <p:nvPr/>
          </p:nvSpPr>
          <p:spPr>
            <a:xfrm>
              <a:off x="3844750" y="4450602"/>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D9DB2950-997F-3840-BF5D-486F6193E289}"/>
                </a:ext>
              </a:extLst>
            </p:cNvPr>
            <p:cNvSpPr/>
            <p:nvPr/>
          </p:nvSpPr>
          <p:spPr>
            <a:xfrm>
              <a:off x="4699993" y="3660589"/>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CF2F8D16-81FE-4742-BA50-9327DB065769}"/>
                </a:ext>
              </a:extLst>
            </p:cNvPr>
            <p:cNvSpPr/>
            <p:nvPr/>
          </p:nvSpPr>
          <p:spPr>
            <a:xfrm>
              <a:off x="4795156" y="4146349"/>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C2E7284B-6B24-4342-A0EC-C7403D6C31A8}"/>
                </a:ext>
              </a:extLst>
            </p:cNvPr>
            <p:cNvSpPr/>
            <p:nvPr/>
          </p:nvSpPr>
          <p:spPr>
            <a:xfrm>
              <a:off x="4726353" y="1552861"/>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id="{28857535-35CD-7745-847B-7C516A8F0CC3}"/>
                </a:ext>
              </a:extLst>
            </p:cNvPr>
            <p:cNvSpPr/>
            <p:nvPr/>
          </p:nvSpPr>
          <p:spPr>
            <a:xfrm>
              <a:off x="3932059" y="3240996"/>
              <a:ext cx="64008" cy="64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id="{55770589-2512-474C-9454-C74D8EA8DD77}"/>
                </a:ext>
              </a:extLst>
            </p:cNvPr>
            <p:cNvSpPr/>
            <p:nvPr/>
          </p:nvSpPr>
          <p:spPr>
            <a:xfrm>
              <a:off x="4715050" y="4599772"/>
              <a:ext cx="64008" cy="64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52126F7A-1B0C-084A-894E-5AC42C649E7F}"/>
                </a:ext>
              </a:extLst>
            </p:cNvPr>
            <p:cNvSpPr/>
            <p:nvPr/>
          </p:nvSpPr>
          <p:spPr>
            <a:xfrm>
              <a:off x="3863096" y="4136315"/>
              <a:ext cx="64008" cy="64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C4DC4A15-7A9E-A54C-8DE1-CB7A316EF261}"/>
                </a:ext>
              </a:extLst>
            </p:cNvPr>
            <p:cNvSpPr/>
            <p:nvPr/>
          </p:nvSpPr>
          <p:spPr>
            <a:xfrm>
              <a:off x="4536582" y="4149401"/>
              <a:ext cx="64008" cy="64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30" name="Straight Arrow Connector 29">
            <a:extLst>
              <a:ext uri="{FF2B5EF4-FFF2-40B4-BE49-F238E27FC236}">
                <a16:creationId xmlns:a16="http://schemas.microsoft.com/office/drawing/2014/main" id="{3EC98A35-A2A7-874C-84D8-309FC91C56A9}"/>
              </a:ext>
            </a:extLst>
          </p:cNvPr>
          <p:cNvCxnSpPr>
            <a:cxnSpLocks/>
          </p:cNvCxnSpPr>
          <p:nvPr/>
        </p:nvCxnSpPr>
        <p:spPr>
          <a:xfrm flipH="1" flipV="1">
            <a:off x="3110470" y="989851"/>
            <a:ext cx="810521" cy="407447"/>
          </a:xfrm>
          <a:prstGeom prst="straightConnector1">
            <a:avLst/>
          </a:prstGeom>
          <a:ln w="1397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4A1B8368-1DD5-D64E-ABBC-82768D28C495}"/>
              </a:ext>
            </a:extLst>
          </p:cNvPr>
          <p:cNvCxnSpPr>
            <a:cxnSpLocks/>
          </p:cNvCxnSpPr>
          <p:nvPr/>
        </p:nvCxnSpPr>
        <p:spPr>
          <a:xfrm flipV="1">
            <a:off x="3920991" y="1732828"/>
            <a:ext cx="785504" cy="1"/>
          </a:xfrm>
          <a:prstGeom prst="straightConnector1">
            <a:avLst/>
          </a:prstGeom>
          <a:ln w="1397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Freeform 39">
            <a:extLst>
              <a:ext uri="{FF2B5EF4-FFF2-40B4-BE49-F238E27FC236}">
                <a16:creationId xmlns:a16="http://schemas.microsoft.com/office/drawing/2014/main" id="{4DE4211C-8641-D847-860A-A955F5D30E39}"/>
              </a:ext>
            </a:extLst>
          </p:cNvPr>
          <p:cNvSpPr/>
          <p:nvPr/>
        </p:nvSpPr>
        <p:spPr>
          <a:xfrm>
            <a:off x="3921626" y="2430890"/>
            <a:ext cx="1500809" cy="606287"/>
          </a:xfrm>
          <a:custGeom>
            <a:avLst/>
            <a:gdLst>
              <a:gd name="connsiteX0" fmla="*/ 0 w 1500809"/>
              <a:gd name="connsiteY0" fmla="*/ 129208 h 606287"/>
              <a:gd name="connsiteX1" fmla="*/ 228600 w 1500809"/>
              <a:gd name="connsiteY1" fmla="*/ 268356 h 606287"/>
              <a:gd name="connsiteX2" fmla="*/ 457200 w 1500809"/>
              <a:gd name="connsiteY2" fmla="*/ 0 h 606287"/>
              <a:gd name="connsiteX3" fmla="*/ 655983 w 1500809"/>
              <a:gd name="connsiteY3" fmla="*/ 606287 h 606287"/>
              <a:gd name="connsiteX4" fmla="*/ 904461 w 1500809"/>
              <a:gd name="connsiteY4" fmla="*/ 576469 h 606287"/>
              <a:gd name="connsiteX5" fmla="*/ 1003852 w 1500809"/>
              <a:gd name="connsiteY5" fmla="*/ 427382 h 606287"/>
              <a:gd name="connsiteX6" fmla="*/ 1023730 w 1500809"/>
              <a:gd name="connsiteY6" fmla="*/ 198782 h 606287"/>
              <a:gd name="connsiteX7" fmla="*/ 1500809 w 1500809"/>
              <a:gd name="connsiteY7" fmla="*/ 198782 h 60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00809" h="606287">
                <a:moveTo>
                  <a:pt x="0" y="129208"/>
                </a:moveTo>
                <a:lnTo>
                  <a:pt x="228600" y="268356"/>
                </a:lnTo>
                <a:lnTo>
                  <a:pt x="457200" y="0"/>
                </a:lnTo>
                <a:lnTo>
                  <a:pt x="655983" y="606287"/>
                </a:lnTo>
                <a:lnTo>
                  <a:pt x="904461" y="576469"/>
                </a:lnTo>
                <a:lnTo>
                  <a:pt x="1003852" y="427382"/>
                </a:lnTo>
                <a:lnTo>
                  <a:pt x="1023730" y="198782"/>
                </a:lnTo>
                <a:lnTo>
                  <a:pt x="1500809" y="198782"/>
                </a:lnTo>
              </a:path>
            </a:pathLst>
          </a:custGeom>
          <a:noFill/>
          <a:ln>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215A0F39-9C64-7749-90BA-D9B09C94490B}"/>
              </a:ext>
            </a:extLst>
          </p:cNvPr>
          <p:cNvSpPr/>
          <p:nvPr/>
        </p:nvSpPr>
        <p:spPr>
          <a:xfrm>
            <a:off x="3534000" y="3320968"/>
            <a:ext cx="1143000" cy="993913"/>
          </a:xfrm>
          <a:custGeom>
            <a:avLst/>
            <a:gdLst>
              <a:gd name="connsiteX0" fmla="*/ 387626 w 1143000"/>
              <a:gd name="connsiteY0" fmla="*/ 0 h 993913"/>
              <a:gd name="connsiteX1" fmla="*/ 556591 w 1143000"/>
              <a:gd name="connsiteY1" fmla="*/ 288235 h 993913"/>
              <a:gd name="connsiteX2" fmla="*/ 904461 w 1143000"/>
              <a:gd name="connsiteY2" fmla="*/ 208722 h 993913"/>
              <a:gd name="connsiteX3" fmla="*/ 1063487 w 1143000"/>
              <a:gd name="connsiteY3" fmla="*/ 417444 h 993913"/>
              <a:gd name="connsiteX4" fmla="*/ 924339 w 1143000"/>
              <a:gd name="connsiteY4" fmla="*/ 715617 h 993913"/>
              <a:gd name="connsiteX5" fmla="*/ 1143000 w 1143000"/>
              <a:gd name="connsiteY5" fmla="*/ 854765 h 993913"/>
              <a:gd name="connsiteX6" fmla="*/ 934278 w 1143000"/>
              <a:gd name="connsiteY6" fmla="*/ 993913 h 993913"/>
              <a:gd name="connsiteX7" fmla="*/ 735495 w 1143000"/>
              <a:gd name="connsiteY7" fmla="*/ 775252 h 993913"/>
              <a:gd name="connsiteX8" fmla="*/ 546652 w 1143000"/>
              <a:gd name="connsiteY8" fmla="*/ 974035 h 993913"/>
              <a:gd name="connsiteX9" fmla="*/ 0 w 1143000"/>
              <a:gd name="connsiteY9" fmla="*/ 974035 h 99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3000" h="993913">
                <a:moveTo>
                  <a:pt x="387626" y="0"/>
                </a:moveTo>
                <a:lnTo>
                  <a:pt x="556591" y="288235"/>
                </a:lnTo>
                <a:lnTo>
                  <a:pt x="904461" y="208722"/>
                </a:lnTo>
                <a:lnTo>
                  <a:pt x="1063487" y="417444"/>
                </a:lnTo>
                <a:lnTo>
                  <a:pt x="924339" y="715617"/>
                </a:lnTo>
                <a:lnTo>
                  <a:pt x="1143000" y="854765"/>
                </a:lnTo>
                <a:lnTo>
                  <a:pt x="934278" y="993913"/>
                </a:lnTo>
                <a:lnTo>
                  <a:pt x="735495" y="775252"/>
                </a:lnTo>
                <a:lnTo>
                  <a:pt x="546652" y="974035"/>
                </a:lnTo>
                <a:lnTo>
                  <a:pt x="0" y="974035"/>
                </a:lnTo>
              </a:path>
            </a:pathLst>
          </a:custGeom>
          <a:noFill/>
          <a:ln>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a:extLst>
              <a:ext uri="{FF2B5EF4-FFF2-40B4-BE49-F238E27FC236}">
                <a16:creationId xmlns:a16="http://schemas.microsoft.com/office/drawing/2014/main" id="{1A722BB1-0C20-C440-B0C2-844024F3A112}"/>
              </a:ext>
            </a:extLst>
          </p:cNvPr>
          <p:cNvSpPr/>
          <p:nvPr/>
        </p:nvSpPr>
        <p:spPr>
          <a:xfrm>
            <a:off x="3914493" y="1923354"/>
            <a:ext cx="1069258" cy="287593"/>
          </a:xfrm>
          <a:custGeom>
            <a:avLst/>
            <a:gdLst>
              <a:gd name="connsiteX0" fmla="*/ 0 w 1069258"/>
              <a:gd name="connsiteY0" fmla="*/ 169606 h 287593"/>
              <a:gd name="connsiteX1" fmla="*/ 280220 w 1069258"/>
              <a:gd name="connsiteY1" fmla="*/ 81116 h 287593"/>
              <a:gd name="connsiteX2" fmla="*/ 656303 w 1069258"/>
              <a:gd name="connsiteY2" fmla="*/ 287593 h 287593"/>
              <a:gd name="connsiteX3" fmla="*/ 1069258 w 1069258"/>
              <a:gd name="connsiteY3" fmla="*/ 0 h 287593"/>
            </a:gdLst>
            <a:ahLst/>
            <a:cxnLst>
              <a:cxn ang="0">
                <a:pos x="connsiteX0" y="connsiteY0"/>
              </a:cxn>
              <a:cxn ang="0">
                <a:pos x="connsiteX1" y="connsiteY1"/>
              </a:cxn>
              <a:cxn ang="0">
                <a:pos x="connsiteX2" y="connsiteY2"/>
              </a:cxn>
              <a:cxn ang="0">
                <a:pos x="connsiteX3" y="connsiteY3"/>
              </a:cxn>
            </a:cxnLst>
            <a:rect l="l" t="t" r="r" b="b"/>
            <a:pathLst>
              <a:path w="1069258" h="287593">
                <a:moveTo>
                  <a:pt x="0" y="169606"/>
                </a:moveTo>
                <a:lnTo>
                  <a:pt x="280220" y="81116"/>
                </a:lnTo>
                <a:lnTo>
                  <a:pt x="656303" y="287593"/>
                </a:lnTo>
                <a:lnTo>
                  <a:pt x="1069258" y="0"/>
                </a:lnTo>
              </a:path>
            </a:pathLst>
          </a:custGeom>
          <a:noFill/>
          <a:ln>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8258EE45-A10B-A74D-A324-7059624F14C1}"/>
              </a:ext>
            </a:extLst>
          </p:cNvPr>
          <p:cNvSpPr/>
          <p:nvPr/>
        </p:nvSpPr>
        <p:spPr>
          <a:xfrm>
            <a:off x="3497145" y="989851"/>
            <a:ext cx="182880" cy="18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Calibri" panose="020F0502020204030204" pitchFamily="34" charset="0"/>
                <a:cs typeface="Calibri" panose="020F0502020204030204" pitchFamily="34" charset="0"/>
              </a:rPr>
              <a:t>1</a:t>
            </a:r>
            <a:endParaRPr lang="en-US" dirty="0">
              <a:latin typeface="Calibri" panose="020F0502020204030204" pitchFamily="34" charset="0"/>
              <a:cs typeface="Calibri" panose="020F0502020204030204" pitchFamily="34" charset="0"/>
            </a:endParaRPr>
          </a:p>
        </p:txBody>
      </p:sp>
      <p:sp>
        <p:nvSpPr>
          <p:cNvPr id="104" name="Oval 103">
            <a:extLst>
              <a:ext uri="{FF2B5EF4-FFF2-40B4-BE49-F238E27FC236}">
                <a16:creationId xmlns:a16="http://schemas.microsoft.com/office/drawing/2014/main" id="{A6FAE0F1-02A6-9040-B3D5-F6DE907D4CB8}"/>
              </a:ext>
            </a:extLst>
          </p:cNvPr>
          <p:cNvSpPr/>
          <p:nvPr/>
        </p:nvSpPr>
        <p:spPr>
          <a:xfrm>
            <a:off x="3686118" y="1627575"/>
            <a:ext cx="182880" cy="18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Calibri" panose="020F0502020204030204" pitchFamily="34" charset="0"/>
                <a:cs typeface="Calibri" panose="020F0502020204030204" pitchFamily="34" charset="0"/>
              </a:rPr>
              <a:t>2</a:t>
            </a:r>
            <a:endParaRPr lang="en-US" dirty="0">
              <a:latin typeface="Calibri" panose="020F0502020204030204" pitchFamily="34" charset="0"/>
              <a:cs typeface="Calibri" panose="020F0502020204030204" pitchFamily="34" charset="0"/>
            </a:endParaRPr>
          </a:p>
        </p:txBody>
      </p:sp>
      <p:sp>
        <p:nvSpPr>
          <p:cNvPr id="105" name="Oval 104">
            <a:extLst>
              <a:ext uri="{FF2B5EF4-FFF2-40B4-BE49-F238E27FC236}">
                <a16:creationId xmlns:a16="http://schemas.microsoft.com/office/drawing/2014/main" id="{EAF21953-E97E-4F4B-9F0B-A6CDB65568F9}"/>
              </a:ext>
            </a:extLst>
          </p:cNvPr>
          <p:cNvSpPr/>
          <p:nvPr/>
        </p:nvSpPr>
        <p:spPr>
          <a:xfrm>
            <a:off x="3686118" y="1992877"/>
            <a:ext cx="182880" cy="18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Calibri" panose="020F0502020204030204" pitchFamily="34" charset="0"/>
                <a:cs typeface="Calibri" panose="020F0502020204030204" pitchFamily="34" charset="0"/>
              </a:rPr>
              <a:t>3</a:t>
            </a:r>
            <a:endParaRPr lang="en-US" dirty="0">
              <a:latin typeface="Calibri" panose="020F0502020204030204" pitchFamily="34" charset="0"/>
              <a:cs typeface="Calibri" panose="020F0502020204030204" pitchFamily="34" charset="0"/>
            </a:endParaRPr>
          </a:p>
        </p:txBody>
      </p:sp>
      <p:sp>
        <p:nvSpPr>
          <p:cNvPr id="106" name="Oval 105">
            <a:extLst>
              <a:ext uri="{FF2B5EF4-FFF2-40B4-BE49-F238E27FC236}">
                <a16:creationId xmlns:a16="http://schemas.microsoft.com/office/drawing/2014/main" id="{BE7EFCEF-A90B-3F4E-93D8-3BCAE882F4F7}"/>
              </a:ext>
            </a:extLst>
          </p:cNvPr>
          <p:cNvSpPr/>
          <p:nvPr/>
        </p:nvSpPr>
        <p:spPr>
          <a:xfrm>
            <a:off x="3686118" y="2456279"/>
            <a:ext cx="182880" cy="18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Calibri" panose="020F0502020204030204" pitchFamily="34" charset="0"/>
                <a:cs typeface="Calibri" panose="020F0502020204030204" pitchFamily="34" charset="0"/>
              </a:rPr>
              <a:t>4</a:t>
            </a:r>
            <a:endParaRPr lang="en-US" dirty="0">
              <a:latin typeface="Calibri" panose="020F0502020204030204" pitchFamily="34" charset="0"/>
              <a:cs typeface="Calibri" panose="020F0502020204030204" pitchFamily="34" charset="0"/>
            </a:endParaRPr>
          </a:p>
        </p:txBody>
      </p:sp>
      <p:sp>
        <p:nvSpPr>
          <p:cNvPr id="107" name="Oval 106">
            <a:extLst>
              <a:ext uri="{FF2B5EF4-FFF2-40B4-BE49-F238E27FC236}">
                <a16:creationId xmlns:a16="http://schemas.microsoft.com/office/drawing/2014/main" id="{F9360E2B-C250-3E43-8A9C-4E93FC2B0FB5}"/>
              </a:ext>
            </a:extLst>
          </p:cNvPr>
          <p:cNvSpPr/>
          <p:nvPr/>
        </p:nvSpPr>
        <p:spPr>
          <a:xfrm>
            <a:off x="3686118" y="3221868"/>
            <a:ext cx="182880" cy="18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Calibri" panose="020F0502020204030204" pitchFamily="34" charset="0"/>
                <a:cs typeface="Calibri" panose="020F0502020204030204" pitchFamily="34" charset="0"/>
              </a:rPr>
              <a:t>5</a:t>
            </a:r>
            <a:endParaRPr lang="en-US" dirty="0">
              <a:latin typeface="Calibri" panose="020F0502020204030204" pitchFamily="34" charset="0"/>
              <a:cs typeface="Calibri" panose="020F0502020204030204" pitchFamily="34" charset="0"/>
            </a:endParaRPr>
          </a:p>
        </p:txBody>
      </p:sp>
      <p:grpSp>
        <p:nvGrpSpPr>
          <p:cNvPr id="122" name="Group 121">
            <a:extLst>
              <a:ext uri="{FF2B5EF4-FFF2-40B4-BE49-F238E27FC236}">
                <a16:creationId xmlns:a16="http://schemas.microsoft.com/office/drawing/2014/main" id="{3AE4DDCD-FC73-184C-875D-835E4AAD3547}"/>
              </a:ext>
            </a:extLst>
          </p:cNvPr>
          <p:cNvGrpSpPr/>
          <p:nvPr/>
        </p:nvGrpSpPr>
        <p:grpSpPr>
          <a:xfrm>
            <a:off x="4313743" y="673924"/>
            <a:ext cx="382862" cy="458469"/>
            <a:chOff x="4313743" y="673924"/>
            <a:chExt cx="382862" cy="458469"/>
          </a:xfrm>
        </p:grpSpPr>
        <mc:AlternateContent xmlns:mc="http://schemas.openxmlformats.org/markup-compatibility/2006" xmlns:a14="http://schemas.microsoft.com/office/drawing/2010/main">
          <mc:Choice Requires="a14">
            <p:sp>
              <p:nvSpPr>
                <p:cNvPr id="109" name="TextBox 108">
                  <a:extLst>
                    <a:ext uri="{FF2B5EF4-FFF2-40B4-BE49-F238E27FC236}">
                      <a16:creationId xmlns:a16="http://schemas.microsoft.com/office/drawing/2014/main" id="{58ED83B1-BE9C-464A-9999-7F4ED3E4D14E}"/>
                    </a:ext>
                  </a:extLst>
                </p:cNvPr>
                <p:cNvSpPr txBox="1"/>
                <p:nvPr/>
              </p:nvSpPr>
              <p:spPr>
                <a:xfrm>
                  <a:off x="4313743" y="673924"/>
                  <a:ext cx="382862"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i="1" smtClean="0">
                                <a:solidFill>
                                  <a:srgbClr val="C00000"/>
                                </a:solidFill>
                                <a:latin typeface="Cambria Math" panose="02040503050406030204" pitchFamily="18" charset="0"/>
                              </a:rPr>
                            </m:ctrlPr>
                          </m:sSubPr>
                          <m:e>
                            <m:r>
                              <a:rPr lang="en-US" sz="1400" b="0" i="1" smtClean="0">
                                <a:solidFill>
                                  <a:srgbClr val="C00000"/>
                                </a:solidFill>
                                <a:latin typeface="Cambria Math" panose="02040503050406030204" pitchFamily="18" charset="0"/>
                              </a:rPr>
                              <m:t>𝑛</m:t>
                            </m:r>
                          </m:e>
                          <m:sub>
                            <m:r>
                              <a:rPr lang="en-US" sz="1400" b="0" i="1" smtClean="0">
                                <a:solidFill>
                                  <a:srgbClr val="C00000"/>
                                </a:solidFill>
                                <a:latin typeface="Cambria Math" panose="02040503050406030204" pitchFamily="18" charset="0"/>
                              </a:rPr>
                              <m:t>𝑜𝑢𝑡</m:t>
                            </m:r>
                          </m:sub>
                        </m:sSub>
                      </m:oMath>
                    </m:oMathPara>
                  </a14:m>
                  <a:endParaRPr lang="en-US" sz="1400" dirty="0">
                    <a:solidFill>
                      <a:srgbClr val="C00000"/>
                    </a:solidFill>
                  </a:endParaRPr>
                </a:p>
              </p:txBody>
            </p:sp>
          </mc:Choice>
          <mc:Fallback xmlns="">
            <p:sp>
              <p:nvSpPr>
                <p:cNvPr id="109" name="TextBox 108">
                  <a:extLst>
                    <a:ext uri="{FF2B5EF4-FFF2-40B4-BE49-F238E27FC236}">
                      <a16:creationId xmlns:a16="http://schemas.microsoft.com/office/drawing/2014/main" id="{58ED83B1-BE9C-464A-9999-7F4ED3E4D14E}"/>
                    </a:ext>
                  </a:extLst>
                </p:cNvPr>
                <p:cNvSpPr txBox="1">
                  <a:spLocks noRot="1" noChangeAspect="1" noMove="1" noResize="1" noEditPoints="1" noAdjustHandles="1" noChangeArrowheads="1" noChangeShapeType="1" noTextEdit="1"/>
                </p:cNvSpPr>
                <p:nvPr/>
              </p:nvSpPr>
              <p:spPr>
                <a:xfrm>
                  <a:off x="4313743" y="673924"/>
                  <a:ext cx="382862" cy="215444"/>
                </a:xfrm>
                <a:prstGeom prst="rect">
                  <a:avLst/>
                </a:prstGeom>
                <a:blipFill>
                  <a:blip r:embed="rId20"/>
                  <a:stretch>
                    <a:fillRect l="-6452" r="-3226" b="-1111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0" name="TextBox 109">
                  <a:extLst>
                    <a:ext uri="{FF2B5EF4-FFF2-40B4-BE49-F238E27FC236}">
                      <a16:creationId xmlns:a16="http://schemas.microsoft.com/office/drawing/2014/main" id="{CE57C4EF-E2D4-FC4E-8C96-1B0DC607BD71}"/>
                    </a:ext>
                  </a:extLst>
                </p:cNvPr>
                <p:cNvSpPr txBox="1"/>
                <p:nvPr/>
              </p:nvSpPr>
              <p:spPr>
                <a:xfrm>
                  <a:off x="4313743" y="916949"/>
                  <a:ext cx="293414"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i="1" smtClean="0">
                                <a:solidFill>
                                  <a:srgbClr val="C00000"/>
                                </a:solidFill>
                                <a:latin typeface="Cambria Math" panose="02040503050406030204" pitchFamily="18" charset="0"/>
                              </a:rPr>
                            </m:ctrlPr>
                          </m:sSubPr>
                          <m:e>
                            <m:r>
                              <a:rPr lang="en-US" sz="1400" b="0" i="1" smtClean="0">
                                <a:solidFill>
                                  <a:srgbClr val="C00000"/>
                                </a:solidFill>
                                <a:latin typeface="Cambria Math" panose="02040503050406030204" pitchFamily="18" charset="0"/>
                              </a:rPr>
                              <m:t>𝑛</m:t>
                            </m:r>
                          </m:e>
                          <m:sub>
                            <m:r>
                              <a:rPr lang="en-US" sz="1400" b="0" i="1" smtClean="0">
                                <a:solidFill>
                                  <a:srgbClr val="C00000"/>
                                </a:solidFill>
                                <a:latin typeface="Cambria Math" panose="02040503050406030204" pitchFamily="18" charset="0"/>
                              </a:rPr>
                              <m:t>𝑖𝑛</m:t>
                            </m:r>
                          </m:sub>
                        </m:sSub>
                      </m:oMath>
                    </m:oMathPara>
                  </a14:m>
                  <a:endParaRPr lang="en-US" sz="1400" dirty="0">
                    <a:solidFill>
                      <a:srgbClr val="C00000"/>
                    </a:solidFill>
                  </a:endParaRPr>
                </a:p>
              </p:txBody>
            </p:sp>
          </mc:Choice>
          <mc:Fallback xmlns="">
            <p:sp>
              <p:nvSpPr>
                <p:cNvPr id="110" name="TextBox 109">
                  <a:extLst>
                    <a:ext uri="{FF2B5EF4-FFF2-40B4-BE49-F238E27FC236}">
                      <a16:creationId xmlns:a16="http://schemas.microsoft.com/office/drawing/2014/main" id="{CE57C4EF-E2D4-FC4E-8C96-1B0DC607BD71}"/>
                    </a:ext>
                  </a:extLst>
                </p:cNvPr>
                <p:cNvSpPr txBox="1">
                  <a:spLocks noRot="1" noChangeAspect="1" noMove="1" noResize="1" noEditPoints="1" noAdjustHandles="1" noChangeArrowheads="1" noChangeShapeType="1" noTextEdit="1"/>
                </p:cNvSpPr>
                <p:nvPr/>
              </p:nvSpPr>
              <p:spPr>
                <a:xfrm>
                  <a:off x="4313743" y="916949"/>
                  <a:ext cx="293414" cy="215444"/>
                </a:xfrm>
                <a:prstGeom prst="rect">
                  <a:avLst/>
                </a:prstGeom>
                <a:blipFill>
                  <a:blip r:embed="rId21"/>
                  <a:stretch>
                    <a:fillRect l="-8333" r="-4167" b="-16667"/>
                  </a:stretch>
                </a:blipFill>
              </p:spPr>
              <p:txBody>
                <a:bodyPr/>
                <a:lstStyle/>
                <a:p>
                  <a:r>
                    <a:rPr lang="en-US">
                      <a:noFill/>
                    </a:rPr>
                    <a:t> </a:t>
                  </a:r>
                </a:p>
              </p:txBody>
            </p:sp>
          </mc:Fallback>
        </mc:AlternateContent>
      </p:grpSp>
      <p:grpSp>
        <p:nvGrpSpPr>
          <p:cNvPr id="123" name="Group 122">
            <a:extLst>
              <a:ext uri="{FF2B5EF4-FFF2-40B4-BE49-F238E27FC236}">
                <a16:creationId xmlns:a16="http://schemas.microsoft.com/office/drawing/2014/main" id="{1CE5DCC3-C73C-B048-A1D0-DFEE2673C69C}"/>
              </a:ext>
            </a:extLst>
          </p:cNvPr>
          <p:cNvGrpSpPr/>
          <p:nvPr/>
        </p:nvGrpSpPr>
        <p:grpSpPr>
          <a:xfrm>
            <a:off x="3921759" y="1400064"/>
            <a:ext cx="785504" cy="249956"/>
            <a:chOff x="3921759" y="1400064"/>
            <a:chExt cx="785504" cy="249956"/>
          </a:xfrm>
        </p:grpSpPr>
        <mc:AlternateContent xmlns:mc="http://schemas.openxmlformats.org/markup-compatibility/2006" xmlns:a14="http://schemas.microsoft.com/office/drawing/2010/main">
          <mc:Choice Requires="a14">
            <p:sp>
              <p:nvSpPr>
                <p:cNvPr id="112" name="TextBox 111">
                  <a:extLst>
                    <a:ext uri="{FF2B5EF4-FFF2-40B4-BE49-F238E27FC236}">
                      <a16:creationId xmlns:a16="http://schemas.microsoft.com/office/drawing/2014/main" id="{632C504C-3796-2644-8C24-E7AB6E026A44}"/>
                    </a:ext>
                  </a:extLst>
                </p:cNvPr>
                <p:cNvSpPr txBox="1"/>
                <p:nvPr/>
              </p:nvSpPr>
              <p:spPr>
                <a:xfrm>
                  <a:off x="4071758" y="1400064"/>
                  <a:ext cx="438645" cy="215444"/>
                </a:xfrm>
                <a:prstGeom prst="rect">
                  <a:avLst/>
                </a:prstGeom>
                <a:noFill/>
                <a:ln>
                  <a:noFill/>
                </a:ln>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type m:val="lin"/>
                            <m:ctrlPr>
                              <a:rPr lang="en-US" sz="140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1</m:t>
                            </m:r>
                          </m:num>
                          <m:den>
                            <m:sSub>
                              <m:sSubPr>
                                <m:ctrlPr>
                                  <a:rPr lang="en-US" sz="1400" i="1" smtClean="0">
                                    <a:solidFill>
                                      <a:srgbClr val="C00000"/>
                                    </a:solidFill>
                                    <a:latin typeface="Cambria Math" panose="02040503050406030204" pitchFamily="18" charset="0"/>
                                  </a:rPr>
                                </m:ctrlPr>
                              </m:sSubPr>
                              <m:e>
                                <m:r>
                                  <a:rPr lang="en-US" sz="1400" i="1" smtClean="0">
                                    <a:solidFill>
                                      <a:srgbClr val="C00000"/>
                                    </a:solidFill>
                                    <a:latin typeface="Cambria Math" panose="02040503050406030204" pitchFamily="18" charset="0"/>
                                    <a:ea typeface="Cambria Math" panose="02040503050406030204" pitchFamily="18" charset="0"/>
                                  </a:rPr>
                                  <m:t>𝜇</m:t>
                                </m:r>
                              </m:e>
                              <m:sub>
                                <m:r>
                                  <a:rPr lang="en-US" sz="1400" b="0" i="1" smtClean="0">
                                    <a:solidFill>
                                      <a:srgbClr val="C00000"/>
                                    </a:solidFill>
                                    <a:latin typeface="Cambria Math" panose="02040503050406030204" pitchFamily="18" charset="0"/>
                                  </a:rPr>
                                  <m:t>𝑎</m:t>
                                </m:r>
                              </m:sub>
                            </m:sSub>
                          </m:den>
                        </m:f>
                      </m:oMath>
                    </m:oMathPara>
                  </a14:m>
                  <a:endParaRPr lang="en-US" sz="1400" dirty="0">
                    <a:solidFill>
                      <a:srgbClr val="C00000"/>
                    </a:solidFill>
                  </a:endParaRPr>
                </a:p>
              </p:txBody>
            </p:sp>
          </mc:Choice>
          <mc:Fallback xmlns="">
            <p:sp>
              <p:nvSpPr>
                <p:cNvPr id="112" name="TextBox 111">
                  <a:extLst>
                    <a:ext uri="{FF2B5EF4-FFF2-40B4-BE49-F238E27FC236}">
                      <a16:creationId xmlns:a16="http://schemas.microsoft.com/office/drawing/2014/main" id="{632C504C-3796-2644-8C24-E7AB6E026A44}"/>
                    </a:ext>
                  </a:extLst>
                </p:cNvPr>
                <p:cNvSpPr txBox="1">
                  <a:spLocks noRot="1" noChangeAspect="1" noMove="1" noResize="1" noEditPoints="1" noAdjustHandles="1" noChangeArrowheads="1" noChangeShapeType="1" noTextEdit="1"/>
                </p:cNvSpPr>
                <p:nvPr/>
              </p:nvSpPr>
              <p:spPr>
                <a:xfrm>
                  <a:off x="4071758" y="1400064"/>
                  <a:ext cx="438645" cy="215444"/>
                </a:xfrm>
                <a:prstGeom prst="rect">
                  <a:avLst/>
                </a:prstGeom>
                <a:blipFill>
                  <a:blip r:embed="rId22"/>
                  <a:stretch>
                    <a:fillRect l="-44444" t="-161111" r="-2778" b="-250000"/>
                  </a:stretch>
                </a:blipFill>
                <a:ln>
                  <a:noFill/>
                </a:ln>
              </p:spPr>
              <p:txBody>
                <a:bodyPr/>
                <a:lstStyle/>
                <a:p>
                  <a:r>
                    <a:rPr lang="en-US">
                      <a:noFill/>
                    </a:rPr>
                    <a:t> </a:t>
                  </a:r>
                </a:p>
              </p:txBody>
            </p:sp>
          </mc:Fallback>
        </mc:AlternateContent>
        <p:cxnSp>
          <p:nvCxnSpPr>
            <p:cNvPr id="115" name="Straight Arrow Connector 114">
              <a:extLst>
                <a:ext uri="{FF2B5EF4-FFF2-40B4-BE49-F238E27FC236}">
                  <a16:creationId xmlns:a16="http://schemas.microsoft.com/office/drawing/2014/main" id="{641B6BE5-64F4-5048-A35F-C8A4B4F4CB49}"/>
                </a:ext>
              </a:extLst>
            </p:cNvPr>
            <p:cNvCxnSpPr>
              <a:cxnSpLocks/>
            </p:cNvCxnSpPr>
            <p:nvPr/>
          </p:nvCxnSpPr>
          <p:spPr>
            <a:xfrm flipV="1">
              <a:off x="3921759" y="1650019"/>
              <a:ext cx="785504" cy="1"/>
            </a:xfrm>
            <a:prstGeom prst="straightConnector1">
              <a:avLst/>
            </a:prstGeom>
            <a:ln w="13970">
              <a:solidFill>
                <a:srgbClr val="C00000"/>
              </a:solidFill>
              <a:prstDash val="sysDot"/>
              <a:tailEnd type="none"/>
            </a:ln>
          </p:spPr>
          <p:style>
            <a:lnRef idx="1">
              <a:schemeClr val="accent1"/>
            </a:lnRef>
            <a:fillRef idx="0">
              <a:schemeClr val="accent1"/>
            </a:fillRef>
            <a:effectRef idx="0">
              <a:schemeClr val="accent1"/>
            </a:effectRef>
            <a:fontRef idx="minor">
              <a:schemeClr val="tx1"/>
            </a:fontRef>
          </p:style>
        </p:cxnSp>
      </p:grpSp>
      <p:grpSp>
        <p:nvGrpSpPr>
          <p:cNvPr id="124" name="Group 123">
            <a:extLst>
              <a:ext uri="{FF2B5EF4-FFF2-40B4-BE49-F238E27FC236}">
                <a16:creationId xmlns:a16="http://schemas.microsoft.com/office/drawing/2014/main" id="{FD9AF33D-0265-1046-9D90-A05F3F5603EA}"/>
              </a:ext>
            </a:extLst>
          </p:cNvPr>
          <p:cNvGrpSpPr/>
          <p:nvPr/>
        </p:nvGrpSpPr>
        <p:grpSpPr>
          <a:xfrm>
            <a:off x="4581144" y="3091668"/>
            <a:ext cx="505370" cy="235930"/>
            <a:chOff x="4581144" y="3091668"/>
            <a:chExt cx="505370" cy="235930"/>
          </a:xfrm>
        </p:grpSpPr>
        <mc:AlternateContent xmlns:mc="http://schemas.openxmlformats.org/markup-compatibility/2006" xmlns:a14="http://schemas.microsoft.com/office/drawing/2010/main">
          <mc:Choice Requires="a14">
            <p:sp>
              <p:nvSpPr>
                <p:cNvPr id="113" name="TextBox 112">
                  <a:extLst>
                    <a:ext uri="{FF2B5EF4-FFF2-40B4-BE49-F238E27FC236}">
                      <a16:creationId xmlns:a16="http://schemas.microsoft.com/office/drawing/2014/main" id="{E122EED1-DA76-E64B-BD33-D1B4C48992B7}"/>
                    </a:ext>
                  </a:extLst>
                </p:cNvPr>
                <p:cNvSpPr txBox="1"/>
                <p:nvPr/>
              </p:nvSpPr>
              <p:spPr>
                <a:xfrm>
                  <a:off x="4666014" y="3112154"/>
                  <a:ext cx="420500"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type m:val="lin"/>
                            <m:ctrlPr>
                              <a:rPr lang="en-US" sz="140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1</m:t>
                            </m:r>
                          </m:num>
                          <m:den>
                            <m:sSub>
                              <m:sSubPr>
                                <m:ctrlPr>
                                  <a:rPr lang="en-US" sz="1400" i="1" smtClean="0">
                                    <a:solidFill>
                                      <a:srgbClr val="C00000"/>
                                    </a:solidFill>
                                    <a:latin typeface="Cambria Math" panose="02040503050406030204" pitchFamily="18" charset="0"/>
                                  </a:rPr>
                                </m:ctrlPr>
                              </m:sSubPr>
                              <m:e>
                                <m:r>
                                  <a:rPr lang="en-US" sz="1400" i="1" smtClean="0">
                                    <a:solidFill>
                                      <a:srgbClr val="C00000"/>
                                    </a:solidFill>
                                    <a:latin typeface="Cambria Math" panose="02040503050406030204" pitchFamily="18" charset="0"/>
                                    <a:ea typeface="Cambria Math" panose="02040503050406030204" pitchFamily="18" charset="0"/>
                                  </a:rPr>
                                  <m:t>𝜇</m:t>
                                </m:r>
                              </m:e>
                              <m:sub>
                                <m:r>
                                  <a:rPr lang="en-US" sz="1400" b="0" i="1" smtClean="0">
                                    <a:solidFill>
                                      <a:srgbClr val="C00000"/>
                                    </a:solidFill>
                                    <a:latin typeface="Cambria Math" panose="02040503050406030204" pitchFamily="18" charset="0"/>
                                  </a:rPr>
                                  <m:t>𝑠</m:t>
                                </m:r>
                              </m:sub>
                            </m:sSub>
                          </m:den>
                        </m:f>
                      </m:oMath>
                    </m:oMathPara>
                  </a14:m>
                  <a:endParaRPr lang="en-US" sz="1400" dirty="0">
                    <a:solidFill>
                      <a:srgbClr val="C00000"/>
                    </a:solidFill>
                  </a:endParaRPr>
                </a:p>
              </p:txBody>
            </p:sp>
          </mc:Choice>
          <mc:Fallback xmlns="">
            <p:sp>
              <p:nvSpPr>
                <p:cNvPr id="113" name="TextBox 112">
                  <a:extLst>
                    <a:ext uri="{FF2B5EF4-FFF2-40B4-BE49-F238E27FC236}">
                      <a16:creationId xmlns:a16="http://schemas.microsoft.com/office/drawing/2014/main" id="{E122EED1-DA76-E64B-BD33-D1B4C48992B7}"/>
                    </a:ext>
                  </a:extLst>
                </p:cNvPr>
                <p:cNvSpPr txBox="1">
                  <a:spLocks noRot="1" noChangeAspect="1" noMove="1" noResize="1" noEditPoints="1" noAdjustHandles="1" noChangeArrowheads="1" noChangeShapeType="1" noTextEdit="1"/>
                </p:cNvSpPr>
                <p:nvPr/>
              </p:nvSpPr>
              <p:spPr>
                <a:xfrm>
                  <a:off x="4666014" y="3112154"/>
                  <a:ext cx="420500" cy="215444"/>
                </a:xfrm>
                <a:prstGeom prst="rect">
                  <a:avLst/>
                </a:prstGeom>
                <a:blipFill>
                  <a:blip r:embed="rId23"/>
                  <a:stretch>
                    <a:fillRect l="-50000" t="-161111" r="-8824" b="-250000"/>
                  </a:stretch>
                </a:blipFill>
              </p:spPr>
              <p:txBody>
                <a:bodyPr/>
                <a:lstStyle/>
                <a:p>
                  <a:r>
                    <a:rPr lang="en-US">
                      <a:noFill/>
                    </a:rPr>
                    <a:t> </a:t>
                  </a:r>
                </a:p>
              </p:txBody>
            </p:sp>
          </mc:Fallback>
        </mc:AlternateContent>
        <p:cxnSp>
          <p:nvCxnSpPr>
            <p:cNvPr id="116" name="Straight Arrow Connector 115">
              <a:extLst>
                <a:ext uri="{FF2B5EF4-FFF2-40B4-BE49-F238E27FC236}">
                  <a16:creationId xmlns:a16="http://schemas.microsoft.com/office/drawing/2014/main" id="{28041F9C-CD96-504F-8C12-4D29E71FAFEA}"/>
                </a:ext>
              </a:extLst>
            </p:cNvPr>
            <p:cNvCxnSpPr>
              <a:cxnSpLocks/>
            </p:cNvCxnSpPr>
            <p:nvPr/>
          </p:nvCxnSpPr>
          <p:spPr>
            <a:xfrm flipV="1">
              <a:off x="4581144" y="3091668"/>
              <a:ext cx="255094" cy="37637"/>
            </a:xfrm>
            <a:prstGeom prst="straightConnector1">
              <a:avLst/>
            </a:prstGeom>
            <a:ln w="13970">
              <a:solidFill>
                <a:srgbClr val="C00000"/>
              </a:solidFill>
              <a:prstDash val="sysDot"/>
              <a:tailEnd type="none"/>
            </a:ln>
          </p:spPr>
          <p:style>
            <a:lnRef idx="1">
              <a:schemeClr val="accent1"/>
            </a:lnRef>
            <a:fillRef idx="0">
              <a:schemeClr val="accent1"/>
            </a:fillRef>
            <a:effectRef idx="0">
              <a:schemeClr val="accent1"/>
            </a:effectRef>
            <a:fontRef idx="minor">
              <a:schemeClr val="tx1"/>
            </a:fontRef>
          </p:style>
        </p:cxnSp>
      </p:grpSp>
      <p:cxnSp>
        <p:nvCxnSpPr>
          <p:cNvPr id="3" name="Straight Arrow Connector 2">
            <a:extLst>
              <a:ext uri="{FF2B5EF4-FFF2-40B4-BE49-F238E27FC236}">
                <a16:creationId xmlns:a16="http://schemas.microsoft.com/office/drawing/2014/main" id="{1166B288-8F46-3D3C-17AB-C174BAB67237}"/>
              </a:ext>
            </a:extLst>
          </p:cNvPr>
          <p:cNvCxnSpPr>
            <a:cxnSpLocks/>
          </p:cNvCxnSpPr>
          <p:nvPr/>
        </p:nvCxnSpPr>
        <p:spPr>
          <a:xfrm>
            <a:off x="2806031" y="2395660"/>
            <a:ext cx="486390" cy="0"/>
          </a:xfrm>
          <a:prstGeom prst="straightConnector1">
            <a:avLst/>
          </a:prstGeom>
          <a:ln w="1397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 name="Straight Arrow Connector 1">
            <a:extLst>
              <a:ext uri="{FF2B5EF4-FFF2-40B4-BE49-F238E27FC236}">
                <a16:creationId xmlns:a16="http://schemas.microsoft.com/office/drawing/2014/main" id="{43F1E327-F840-2B05-247A-8D8743DB87A6}"/>
              </a:ext>
            </a:extLst>
          </p:cNvPr>
          <p:cNvCxnSpPr>
            <a:cxnSpLocks/>
          </p:cNvCxnSpPr>
          <p:nvPr/>
        </p:nvCxnSpPr>
        <p:spPr>
          <a:xfrm flipV="1">
            <a:off x="5194361" y="2629013"/>
            <a:ext cx="785504" cy="1"/>
          </a:xfrm>
          <a:prstGeom prst="straightConnector1">
            <a:avLst/>
          </a:prstGeom>
          <a:ln w="1397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00976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ecision 5">
            <a:extLst>
              <a:ext uri="{FF2B5EF4-FFF2-40B4-BE49-F238E27FC236}">
                <a16:creationId xmlns:a16="http://schemas.microsoft.com/office/drawing/2014/main" id="{459E9B4C-65AF-1D69-7220-A0A41CBA8BC9}"/>
              </a:ext>
            </a:extLst>
          </p:cNvPr>
          <p:cNvSpPr/>
          <p:nvPr/>
        </p:nvSpPr>
        <p:spPr>
          <a:xfrm>
            <a:off x="4773247" y="41227"/>
            <a:ext cx="1125732" cy="962024"/>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dirty="0"/>
          </a:p>
        </p:txBody>
      </p:sp>
      <p:sp>
        <p:nvSpPr>
          <p:cNvPr id="7" name="Process 6">
            <a:extLst>
              <a:ext uri="{FF2B5EF4-FFF2-40B4-BE49-F238E27FC236}">
                <a16:creationId xmlns:a16="http://schemas.microsoft.com/office/drawing/2014/main" id="{69CE7104-B8E0-8E00-43E2-A1CAB9AA0EEB}"/>
              </a:ext>
            </a:extLst>
          </p:cNvPr>
          <p:cNvSpPr/>
          <p:nvPr/>
        </p:nvSpPr>
        <p:spPr>
          <a:xfrm>
            <a:off x="1799731" y="194503"/>
            <a:ext cx="1176927" cy="657316"/>
          </a:xfrm>
          <a:prstGeom prst="flowChartProcess">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dirty="0"/>
              <a:t>Print square wall with settings</a:t>
            </a:r>
          </a:p>
        </p:txBody>
      </p:sp>
      <p:sp>
        <p:nvSpPr>
          <p:cNvPr id="12" name="Alternate Process 11">
            <a:extLst>
              <a:ext uri="{FF2B5EF4-FFF2-40B4-BE49-F238E27FC236}">
                <a16:creationId xmlns:a16="http://schemas.microsoft.com/office/drawing/2014/main" id="{154EE998-2DAC-8F74-3257-25F4BDCDE847}"/>
              </a:ext>
            </a:extLst>
          </p:cNvPr>
          <p:cNvSpPr/>
          <p:nvPr/>
        </p:nvSpPr>
        <p:spPr>
          <a:xfrm>
            <a:off x="173266" y="193582"/>
            <a:ext cx="1316736" cy="657317"/>
          </a:xfrm>
          <a:prstGeom prst="flowChartAlternateProcess">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200" dirty="0"/>
              <a:t>Set settings: EM=1 PW=0.4</a:t>
            </a:r>
          </a:p>
        </p:txBody>
      </p:sp>
      <p:sp>
        <p:nvSpPr>
          <p:cNvPr id="15" name="Process 14">
            <a:extLst>
              <a:ext uri="{FF2B5EF4-FFF2-40B4-BE49-F238E27FC236}">
                <a16:creationId xmlns:a16="http://schemas.microsoft.com/office/drawing/2014/main" id="{6BBBC259-2469-1FF3-C8E2-F80E69F47ED9}"/>
              </a:ext>
            </a:extLst>
          </p:cNvPr>
          <p:cNvSpPr/>
          <p:nvPr/>
        </p:nvSpPr>
        <p:spPr>
          <a:xfrm>
            <a:off x="3286387" y="193583"/>
            <a:ext cx="1176927" cy="657316"/>
          </a:xfrm>
          <a:prstGeom prst="flowChartProcess">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dirty="0"/>
              <a:t>Measure Path Width</a:t>
            </a:r>
          </a:p>
        </p:txBody>
      </p:sp>
      <p:sp>
        <p:nvSpPr>
          <p:cNvPr id="16" name="TextBox 15">
            <a:extLst>
              <a:ext uri="{FF2B5EF4-FFF2-40B4-BE49-F238E27FC236}">
                <a16:creationId xmlns:a16="http://schemas.microsoft.com/office/drawing/2014/main" id="{6AD8913F-FB76-238B-6C91-DE85A860AC1A}"/>
              </a:ext>
            </a:extLst>
          </p:cNvPr>
          <p:cNvSpPr txBox="1"/>
          <p:nvPr/>
        </p:nvSpPr>
        <p:spPr>
          <a:xfrm>
            <a:off x="4817969" y="208497"/>
            <a:ext cx="1057355" cy="600164"/>
          </a:xfrm>
          <a:prstGeom prst="rect">
            <a:avLst/>
          </a:prstGeom>
          <a:noFill/>
        </p:spPr>
        <p:txBody>
          <a:bodyPr wrap="square" rtlCol="0">
            <a:spAutoFit/>
          </a:bodyPr>
          <a:lstStyle/>
          <a:p>
            <a:pPr algn="ctr"/>
            <a:r>
              <a:rPr lang="en-US" sz="1100" dirty="0"/>
              <a:t>Does the path width </a:t>
            </a:r>
          </a:p>
          <a:p>
            <a:pPr algn="ctr"/>
            <a:r>
              <a:rPr lang="en-US" sz="1100" dirty="0"/>
              <a:t>= 0.4 mm?</a:t>
            </a:r>
          </a:p>
        </p:txBody>
      </p:sp>
      <p:sp>
        <p:nvSpPr>
          <p:cNvPr id="17" name="Alternate Process 16">
            <a:extLst>
              <a:ext uri="{FF2B5EF4-FFF2-40B4-BE49-F238E27FC236}">
                <a16:creationId xmlns:a16="http://schemas.microsoft.com/office/drawing/2014/main" id="{56CBD500-0CED-AE60-EA40-59B5CBE182C2}"/>
              </a:ext>
            </a:extLst>
          </p:cNvPr>
          <p:cNvSpPr/>
          <p:nvPr/>
        </p:nvSpPr>
        <p:spPr>
          <a:xfrm>
            <a:off x="6367577" y="193581"/>
            <a:ext cx="1318984" cy="657317"/>
          </a:xfrm>
          <a:prstGeom prst="flowChartAlternateProcess">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200" dirty="0"/>
              <a:t>Done</a:t>
            </a:r>
          </a:p>
        </p:txBody>
      </p:sp>
      <p:sp>
        <p:nvSpPr>
          <p:cNvPr id="18" name="Process 17">
            <a:extLst>
              <a:ext uri="{FF2B5EF4-FFF2-40B4-BE49-F238E27FC236}">
                <a16:creationId xmlns:a16="http://schemas.microsoft.com/office/drawing/2014/main" id="{7CDBE6E0-1A2A-F17E-5BFB-1C6D8A445E01}"/>
              </a:ext>
            </a:extLst>
          </p:cNvPr>
          <p:cNvSpPr/>
          <p:nvPr/>
        </p:nvSpPr>
        <p:spPr>
          <a:xfrm>
            <a:off x="2784002" y="1326967"/>
            <a:ext cx="2181698" cy="657316"/>
          </a:xfrm>
          <a:prstGeom prst="flowChartProcess">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1200" dirty="0"/>
          </a:p>
        </p:txBody>
      </p:sp>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DC14AEA0-E837-C919-A3F8-3DBB00A770A4}"/>
                  </a:ext>
                </a:extLst>
              </p:cNvPr>
              <p:cNvSpPr txBox="1"/>
              <p:nvPr/>
            </p:nvSpPr>
            <p:spPr>
              <a:xfrm>
                <a:off x="2599237" y="1428733"/>
                <a:ext cx="2551228" cy="4378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1100" i="1" smtClean="0">
                              <a:latin typeface="Cambria Math" panose="02040503050406030204" pitchFamily="18" charset="0"/>
                            </a:rPr>
                          </m:ctrlPr>
                        </m:sSubPr>
                        <m:e>
                          <m:r>
                            <a:rPr lang="en-US" sz="1100" b="0" i="1" smtClean="0">
                              <a:latin typeface="Cambria Math" panose="02040503050406030204" pitchFamily="18" charset="0"/>
                            </a:rPr>
                            <m:t>𝐸𝑀</m:t>
                          </m:r>
                        </m:e>
                        <m:sub>
                          <m:r>
                            <a:rPr lang="en-US" sz="1100" b="0" i="1" smtClean="0">
                              <a:latin typeface="Cambria Math" panose="02040503050406030204" pitchFamily="18" charset="0"/>
                            </a:rPr>
                            <m:t>𝑛𝑒𝑤</m:t>
                          </m:r>
                        </m:sub>
                      </m:sSub>
                      <m:r>
                        <a:rPr lang="en-US" sz="1100" b="0" i="1" smtClean="0">
                          <a:latin typeface="Cambria Math" panose="02040503050406030204" pitchFamily="18" charset="0"/>
                        </a:rPr>
                        <m:t>= </m:t>
                      </m:r>
                      <m:sSub>
                        <m:sSubPr>
                          <m:ctrlPr>
                            <a:rPr lang="en-US" sz="1100" b="0" i="1" smtClean="0">
                              <a:latin typeface="Cambria Math" panose="02040503050406030204" pitchFamily="18" charset="0"/>
                            </a:rPr>
                          </m:ctrlPr>
                        </m:sSubPr>
                        <m:e>
                          <m:r>
                            <a:rPr lang="en-US" sz="1100" b="0" i="1" smtClean="0">
                              <a:latin typeface="Cambria Math" panose="02040503050406030204" pitchFamily="18" charset="0"/>
                            </a:rPr>
                            <m:t>𝐸𝑀</m:t>
                          </m:r>
                        </m:e>
                        <m:sub>
                          <m:r>
                            <a:rPr lang="en-US" sz="1100" b="0" i="1" smtClean="0">
                              <a:latin typeface="Cambria Math" panose="02040503050406030204" pitchFamily="18" charset="0"/>
                            </a:rPr>
                            <m:t>𝑝𝑟𝑖𝑛𝑡𝑒𝑑</m:t>
                          </m:r>
                        </m:sub>
                      </m:sSub>
                      <m:r>
                        <a:rPr lang="en-US" sz="1100" b="0" i="1" smtClean="0">
                          <a:latin typeface="Cambria Math" panose="02040503050406030204" pitchFamily="18" charset="0"/>
                        </a:rPr>
                        <m:t> (</m:t>
                      </m:r>
                      <m:f>
                        <m:fPr>
                          <m:ctrlPr>
                            <a:rPr lang="en-US" sz="1100" b="0" i="1" smtClean="0">
                              <a:latin typeface="Cambria Math" panose="02040503050406030204" pitchFamily="18" charset="0"/>
                            </a:rPr>
                          </m:ctrlPr>
                        </m:fPr>
                        <m:num>
                          <m:sSub>
                            <m:sSubPr>
                              <m:ctrlPr>
                                <a:rPr lang="en-US" sz="1100" b="0" i="1" smtClean="0">
                                  <a:latin typeface="Cambria Math" panose="02040503050406030204" pitchFamily="18" charset="0"/>
                                </a:rPr>
                              </m:ctrlPr>
                            </m:sSubPr>
                            <m:e>
                              <m:r>
                                <a:rPr lang="en-US" sz="1100" b="0" i="1" smtClean="0">
                                  <a:latin typeface="Cambria Math" panose="02040503050406030204" pitchFamily="18" charset="0"/>
                                </a:rPr>
                                <m:t>𝑃𝑊</m:t>
                              </m:r>
                            </m:e>
                            <m:sub>
                              <m:r>
                                <a:rPr lang="en-US" sz="1100" b="0" i="1" smtClean="0">
                                  <a:latin typeface="Cambria Math" panose="02040503050406030204" pitchFamily="18" charset="0"/>
                                </a:rPr>
                                <m:t>𝑑𝑒𝑠𝑖𝑟𝑒𝑑</m:t>
                              </m:r>
                            </m:sub>
                          </m:sSub>
                        </m:num>
                        <m:den>
                          <m:sSub>
                            <m:sSubPr>
                              <m:ctrlPr>
                                <a:rPr lang="en-US" sz="1100" b="0" i="1" smtClean="0">
                                  <a:latin typeface="Cambria Math" panose="02040503050406030204" pitchFamily="18" charset="0"/>
                                </a:rPr>
                              </m:ctrlPr>
                            </m:sSubPr>
                            <m:e>
                              <m:r>
                                <a:rPr lang="en-US" sz="1100" b="0" i="1" smtClean="0">
                                  <a:latin typeface="Cambria Math" panose="02040503050406030204" pitchFamily="18" charset="0"/>
                                </a:rPr>
                                <m:t>𝑃𝑊</m:t>
                              </m:r>
                            </m:e>
                            <m:sub>
                              <m:r>
                                <a:rPr lang="en-US" sz="1100" b="0" i="1" smtClean="0">
                                  <a:latin typeface="Cambria Math" panose="02040503050406030204" pitchFamily="18" charset="0"/>
                                </a:rPr>
                                <m:t>𝑚𝑒𝑎𝑠𝑢𝑟𝑒𝑑</m:t>
                              </m:r>
                            </m:sub>
                          </m:sSub>
                        </m:den>
                      </m:f>
                      <m:r>
                        <a:rPr lang="en-US" sz="1100" b="0" i="1" smtClean="0">
                          <a:latin typeface="Cambria Math" panose="02040503050406030204" pitchFamily="18" charset="0"/>
                        </a:rPr>
                        <m:t>)</m:t>
                      </m:r>
                    </m:oMath>
                  </m:oMathPara>
                </a14:m>
                <a:endParaRPr lang="en-US" sz="1100" dirty="0"/>
              </a:p>
            </p:txBody>
          </p:sp>
        </mc:Choice>
        <mc:Fallback xmlns="">
          <p:sp>
            <p:nvSpPr>
              <p:cNvPr id="19" name="TextBox 18">
                <a:extLst>
                  <a:ext uri="{FF2B5EF4-FFF2-40B4-BE49-F238E27FC236}">
                    <a16:creationId xmlns:a16="http://schemas.microsoft.com/office/drawing/2014/main" id="{DC14AEA0-E837-C919-A3F8-3DBB00A770A4}"/>
                  </a:ext>
                </a:extLst>
              </p:cNvPr>
              <p:cNvSpPr txBox="1">
                <a:spLocks noRot="1" noChangeAspect="1" noMove="1" noResize="1" noEditPoints="1" noAdjustHandles="1" noChangeArrowheads="1" noChangeShapeType="1" noTextEdit="1"/>
              </p:cNvSpPr>
              <p:nvPr/>
            </p:nvSpPr>
            <p:spPr>
              <a:xfrm>
                <a:off x="2599237" y="1428733"/>
                <a:ext cx="2551228" cy="437877"/>
              </a:xfrm>
              <a:prstGeom prst="rect">
                <a:avLst/>
              </a:prstGeom>
              <a:blipFill>
                <a:blip r:embed="rId2"/>
                <a:stretch>
                  <a:fillRect/>
                </a:stretch>
              </a:blipFill>
            </p:spPr>
            <p:txBody>
              <a:bodyPr/>
              <a:lstStyle/>
              <a:p>
                <a:r>
                  <a:rPr lang="en-US">
                    <a:noFill/>
                  </a:rPr>
                  <a:t> </a:t>
                </a:r>
              </a:p>
            </p:txBody>
          </p:sp>
        </mc:Fallback>
      </mc:AlternateContent>
      <p:cxnSp>
        <p:nvCxnSpPr>
          <p:cNvPr id="21" name="Straight Arrow Connector 20">
            <a:extLst>
              <a:ext uri="{FF2B5EF4-FFF2-40B4-BE49-F238E27FC236}">
                <a16:creationId xmlns:a16="http://schemas.microsoft.com/office/drawing/2014/main" id="{0301439C-1790-5339-0EDC-CE6901096861}"/>
              </a:ext>
            </a:extLst>
          </p:cNvPr>
          <p:cNvCxnSpPr>
            <a:cxnSpLocks/>
            <a:stCxn id="12" idx="3"/>
            <a:endCxn id="7" idx="1"/>
          </p:cNvCxnSpPr>
          <p:nvPr/>
        </p:nvCxnSpPr>
        <p:spPr>
          <a:xfrm>
            <a:off x="1490002" y="522241"/>
            <a:ext cx="309729" cy="9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97DB9A79-C138-2F55-219D-41AB64ED50A8}"/>
              </a:ext>
            </a:extLst>
          </p:cNvPr>
          <p:cNvCxnSpPr>
            <a:cxnSpLocks/>
            <a:stCxn id="7" idx="3"/>
            <a:endCxn id="15" idx="1"/>
          </p:cNvCxnSpPr>
          <p:nvPr/>
        </p:nvCxnSpPr>
        <p:spPr>
          <a:xfrm flipV="1">
            <a:off x="2976658" y="522241"/>
            <a:ext cx="309729" cy="9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5824286F-39BF-6C1B-5843-8998D9CBAA1F}"/>
              </a:ext>
            </a:extLst>
          </p:cNvPr>
          <p:cNvCxnSpPr>
            <a:cxnSpLocks/>
            <a:stCxn id="15" idx="3"/>
            <a:endCxn id="6" idx="1"/>
          </p:cNvCxnSpPr>
          <p:nvPr/>
        </p:nvCxnSpPr>
        <p:spPr>
          <a:xfrm flipV="1">
            <a:off x="4463314" y="522239"/>
            <a:ext cx="309933"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EECC0244-C2BD-9D2D-8D62-0838B8AD88F3}"/>
              </a:ext>
            </a:extLst>
          </p:cNvPr>
          <p:cNvCxnSpPr>
            <a:cxnSpLocks/>
            <a:stCxn id="6" idx="3"/>
            <a:endCxn id="17" idx="1"/>
          </p:cNvCxnSpPr>
          <p:nvPr/>
        </p:nvCxnSpPr>
        <p:spPr>
          <a:xfrm>
            <a:off x="5898979" y="522239"/>
            <a:ext cx="46859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Elbow Connector 33">
            <a:extLst>
              <a:ext uri="{FF2B5EF4-FFF2-40B4-BE49-F238E27FC236}">
                <a16:creationId xmlns:a16="http://schemas.microsoft.com/office/drawing/2014/main" id="{34660BE1-F422-3824-3FAD-BA43CCFC546D}"/>
              </a:ext>
            </a:extLst>
          </p:cNvPr>
          <p:cNvCxnSpPr>
            <a:cxnSpLocks/>
            <a:stCxn id="6" idx="2"/>
            <a:endCxn id="18" idx="3"/>
          </p:cNvCxnSpPr>
          <p:nvPr/>
        </p:nvCxnSpPr>
        <p:spPr>
          <a:xfrm rot="5400000">
            <a:off x="4824720" y="1144232"/>
            <a:ext cx="652374" cy="37041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Elbow Connector 40">
            <a:extLst>
              <a:ext uri="{FF2B5EF4-FFF2-40B4-BE49-F238E27FC236}">
                <a16:creationId xmlns:a16="http://schemas.microsoft.com/office/drawing/2014/main" id="{0B13BC5E-2005-B0B0-499B-45CE88FD6DCE}"/>
              </a:ext>
            </a:extLst>
          </p:cNvPr>
          <p:cNvCxnSpPr>
            <a:cxnSpLocks/>
            <a:stCxn id="18" idx="1"/>
            <a:endCxn id="7" idx="2"/>
          </p:cNvCxnSpPr>
          <p:nvPr/>
        </p:nvCxnSpPr>
        <p:spPr>
          <a:xfrm rot="10800000">
            <a:off x="2388196" y="851819"/>
            <a:ext cx="395807" cy="80380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37FF1633-46A8-6F28-A6EB-5B045F35ABDD}"/>
              </a:ext>
            </a:extLst>
          </p:cNvPr>
          <p:cNvSpPr txBox="1"/>
          <p:nvPr/>
        </p:nvSpPr>
        <p:spPr>
          <a:xfrm>
            <a:off x="5278608" y="1068640"/>
            <a:ext cx="386644" cy="276999"/>
          </a:xfrm>
          <a:prstGeom prst="rect">
            <a:avLst/>
          </a:prstGeom>
          <a:noFill/>
        </p:spPr>
        <p:txBody>
          <a:bodyPr wrap="none" rtlCol="0">
            <a:spAutoFit/>
          </a:bodyPr>
          <a:lstStyle/>
          <a:p>
            <a:r>
              <a:rPr lang="en-US" sz="1200" i="1" dirty="0"/>
              <a:t>No</a:t>
            </a:r>
          </a:p>
        </p:txBody>
      </p:sp>
      <p:sp>
        <p:nvSpPr>
          <p:cNvPr id="45" name="TextBox 44">
            <a:extLst>
              <a:ext uri="{FF2B5EF4-FFF2-40B4-BE49-F238E27FC236}">
                <a16:creationId xmlns:a16="http://schemas.microsoft.com/office/drawing/2014/main" id="{4A84EF51-E9DB-E9B9-D88A-E967BAC22359}"/>
              </a:ext>
            </a:extLst>
          </p:cNvPr>
          <p:cNvSpPr txBox="1"/>
          <p:nvPr/>
        </p:nvSpPr>
        <p:spPr>
          <a:xfrm>
            <a:off x="5873097" y="285360"/>
            <a:ext cx="441146" cy="276999"/>
          </a:xfrm>
          <a:prstGeom prst="rect">
            <a:avLst/>
          </a:prstGeom>
          <a:noFill/>
        </p:spPr>
        <p:txBody>
          <a:bodyPr wrap="none" rtlCol="0">
            <a:spAutoFit/>
          </a:bodyPr>
          <a:lstStyle/>
          <a:p>
            <a:r>
              <a:rPr lang="en-US" sz="1200" i="1" dirty="0"/>
              <a:t>Yes</a:t>
            </a:r>
          </a:p>
        </p:txBody>
      </p:sp>
    </p:spTree>
    <p:extLst>
      <p:ext uri="{BB962C8B-B14F-4D97-AF65-F5344CB8AC3E}">
        <p14:creationId xmlns:p14="http://schemas.microsoft.com/office/powerpoint/2010/main" val="21721233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indoor&#10;&#10;Description automatically generated">
            <a:extLst>
              <a:ext uri="{FF2B5EF4-FFF2-40B4-BE49-F238E27FC236}">
                <a16:creationId xmlns:a16="http://schemas.microsoft.com/office/drawing/2014/main" id="{3EFFEB44-AC39-A2E7-E0B4-1EF1C775812B}"/>
              </a:ext>
            </a:extLst>
          </p:cNvPr>
          <p:cNvPicPr>
            <a:picLocks noChangeAspect="1"/>
          </p:cNvPicPr>
          <p:nvPr/>
        </p:nvPicPr>
        <p:blipFill>
          <a:blip r:embed="rId2"/>
          <a:stretch>
            <a:fillRect/>
          </a:stretch>
        </p:blipFill>
        <p:spPr>
          <a:xfrm>
            <a:off x="-1" y="0"/>
            <a:ext cx="6866965" cy="5150225"/>
          </a:xfrm>
          <a:prstGeom prst="rect">
            <a:avLst/>
          </a:prstGeom>
        </p:spPr>
      </p:pic>
    </p:spTree>
    <p:extLst>
      <p:ext uri="{BB962C8B-B14F-4D97-AF65-F5344CB8AC3E}">
        <p14:creationId xmlns:p14="http://schemas.microsoft.com/office/powerpoint/2010/main" val="16048382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up of a hand&#10;&#10;Description automatically generated with low confidence">
            <a:extLst>
              <a:ext uri="{FF2B5EF4-FFF2-40B4-BE49-F238E27FC236}">
                <a16:creationId xmlns:a16="http://schemas.microsoft.com/office/drawing/2014/main" id="{53FF675C-B24D-1E76-CA1F-43369759770D}"/>
              </a:ext>
            </a:extLst>
          </p:cNvPr>
          <p:cNvPicPr>
            <a:picLocks noChangeAspect="1"/>
          </p:cNvPicPr>
          <p:nvPr/>
        </p:nvPicPr>
        <p:blipFill>
          <a:blip r:embed="rId2"/>
          <a:stretch>
            <a:fillRect/>
          </a:stretch>
        </p:blipFill>
        <p:spPr>
          <a:xfrm>
            <a:off x="0" y="-1"/>
            <a:ext cx="6858000" cy="5143502"/>
          </a:xfrm>
          <a:prstGeom prst="rect">
            <a:avLst/>
          </a:prstGeom>
        </p:spPr>
      </p:pic>
    </p:spTree>
    <p:extLst>
      <p:ext uri="{BB962C8B-B14F-4D97-AF65-F5344CB8AC3E}">
        <p14:creationId xmlns:p14="http://schemas.microsoft.com/office/powerpoint/2010/main" val="8504258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application&#10;&#10;Description automatically generated">
            <a:extLst>
              <a:ext uri="{FF2B5EF4-FFF2-40B4-BE49-F238E27FC236}">
                <a16:creationId xmlns:a16="http://schemas.microsoft.com/office/drawing/2014/main" id="{7B20250F-F548-4F50-AC60-4327F3EA02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2001419" y="-2001418"/>
            <a:ext cx="5143500" cy="9146336"/>
          </a:xfrm>
          <a:prstGeom prst="rect">
            <a:avLst/>
          </a:prstGeom>
        </p:spPr>
      </p:pic>
    </p:spTree>
    <p:extLst>
      <p:ext uri="{BB962C8B-B14F-4D97-AF65-F5344CB8AC3E}">
        <p14:creationId xmlns:p14="http://schemas.microsoft.com/office/powerpoint/2010/main" val="31257052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D082EA8-4D66-A7E8-096D-1E6E2FE7B44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0" y="0"/>
            <a:ext cx="5111496" cy="5111496"/>
          </a:xfrm>
          <a:prstGeom prst="rect">
            <a:avLst/>
          </a:prstGeom>
          <a:noFill/>
          <a:ln>
            <a:noFill/>
          </a:ln>
        </p:spPr>
      </p:pic>
    </p:spTree>
    <p:extLst>
      <p:ext uri="{BB962C8B-B14F-4D97-AF65-F5344CB8AC3E}">
        <p14:creationId xmlns:p14="http://schemas.microsoft.com/office/powerpoint/2010/main" val="30582159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0A04BC1-DFB0-CDD0-2BF7-322928BDCB0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rot="16200000">
            <a:off x="849060" y="-849064"/>
            <a:ext cx="5143503" cy="6841624"/>
          </a:xfrm>
          <a:prstGeom prst="rect">
            <a:avLst/>
          </a:prstGeom>
          <a:noFill/>
          <a:ln>
            <a:noFill/>
          </a:ln>
        </p:spPr>
      </p:pic>
    </p:spTree>
    <p:extLst>
      <p:ext uri="{BB962C8B-B14F-4D97-AF65-F5344CB8AC3E}">
        <p14:creationId xmlns:p14="http://schemas.microsoft.com/office/powerpoint/2010/main" val="1059245057"/>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5545</TotalTime>
  <Words>44</Words>
  <Application>Microsoft Macintosh PowerPoint</Application>
  <PresentationFormat>On-screen Show (16:9)</PresentationFormat>
  <Paragraphs>19</Paragraphs>
  <Slides>7</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Cambria Math</vt:lpstr>
      <vt:lpstr>Century Schoolbook</vt:lpstr>
      <vt:lpstr>Wingdings 2</vt:lpstr>
      <vt:lpstr>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Modular, Fiberless, 3D Aware, Flexible-circuit-based Wearable fNIRS System</dc:title>
  <dc:creator>Morris Vanegas</dc:creator>
  <cp:lastModifiedBy>Morris Vanegas</cp:lastModifiedBy>
  <cp:revision>968</cp:revision>
  <cp:lastPrinted>2020-04-15T14:17:25Z</cp:lastPrinted>
  <dcterms:created xsi:type="dcterms:W3CDTF">2020-04-13T23:58:08Z</dcterms:created>
  <dcterms:modified xsi:type="dcterms:W3CDTF">2022-11-19T18:18:32Z</dcterms:modified>
</cp:coreProperties>
</file>